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Tahoma"/>
      <p:regular r:id="rId68"/>
      <p:bold r:id="rId69"/>
    </p:embeddedFont>
    <p:embeddedFont>
      <p:font typeface="Arial Black"/>
      <p:regular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ArialBlack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Tahoma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Tahoma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0e7ba169a_2_24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50e7ba169a_2_240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0e7ba169a_2_24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50e7ba169a_2_246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0e7ba169a_2_26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50e7ba169a_2_260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0e7ba169a_2_25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50e7ba169a_2_253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0e7ba169a_2_26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50e7ba169a_2_269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0e7ba169a_2_27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50e7ba169a_2_276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0e7ba169a_2_28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50e7ba169a_2_282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0e7ba169a_2_28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50e7ba169a_2_28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0e7ba169a_2_29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50e7ba169a_2_295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0e7ba169a_2_30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50e7ba169a_2_302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0e7ba169a_2_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50e7ba169a_2_4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0e7ba169a_2_31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50e7ba169a_2_310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0e7ba169a_2_31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50e7ba169a_2_31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0e7ba169a_2_32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50e7ba169a_2_32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0e7ba169a_2_33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50e7ba169a_2_331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0e7ba169a_2_33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50e7ba169a_2_337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0e7ba169a_2_3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50e7ba169a_2_343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0e7ba169a_2_34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50e7ba169a_2_349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0e7ba16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0e7ba16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0e7ba169a_2_46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50e7ba169a_2_465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0e7ba169a_2_47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Arquitetura MoE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Llama 4 utiliza a arquitetura Mixture-of-Experts (MoE), onde apenas um subconjunto dos parâmetros é ativado para cada token de entrada. Isso reduz significativamente o custo computacional, permitindo que eles ofereçam alto desempenho com baixo custo. Essa abordagem melhora a especialização e a escalabilidade do modelo.​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MetaP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Treinamento utilizando </a:t>
            </a:r>
            <a:r>
              <a:rPr lang="en">
                <a:solidFill>
                  <a:schemeClr val="dk1"/>
                </a:solidFill>
              </a:rPr>
              <a:t>método</a:t>
            </a:r>
            <a:r>
              <a:rPr lang="en">
                <a:solidFill>
                  <a:schemeClr val="dk1"/>
                </a:solidFill>
              </a:rPr>
              <a:t> replicável para definir hyper-parametros POR CAMADA do modelo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Escalabilidade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Foi treinado em mais 30 trilhoes de tokes, contendo 200 idiomas.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Precisao FP8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Utiliza floating points de 8-bits para reduzir consumo de memoria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Treinamento intermediario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Depois do pre-treinamento ele passa por uma etapa de aprendizado por reforco com feedback humano com </a:t>
            </a:r>
            <a:r>
              <a:rPr lang="en">
                <a:solidFill>
                  <a:schemeClr val="dk1"/>
                </a:solidFill>
              </a:rPr>
              <a:t>ênfase</a:t>
            </a:r>
            <a:r>
              <a:rPr lang="en">
                <a:solidFill>
                  <a:schemeClr val="dk1"/>
                </a:solidFill>
              </a:rPr>
              <a:t> em garantir que o modelo seja capaz de seguir </a:t>
            </a:r>
            <a:r>
              <a:rPr lang="en">
                <a:solidFill>
                  <a:schemeClr val="dk1"/>
                </a:solidFill>
              </a:rPr>
              <a:t>instruções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g350e7ba169a_2_472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0e7ba169a_2_6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50e7ba169a_2_60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0e7ba169a_2_48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 Llama 4 introduz um pipeline de pós-treinamento reformulado, composto por três etapas principais: Fine-Tuning Supervisionado Leve (SFT), Aprendizado por Reforço Online Multimodal (RL) e Otimização Direta de Preferência Leve (DPO). Essa abordagem tenta equilibrar as capacidades de raciocínio e programacao com a fluência conversacional .​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Durante o Aprendizado por Reforço Online</a:t>
            </a:r>
            <a:r>
              <a:rPr lang="en"/>
              <a:t>, o modelo é exposto a prompts de média a alta </a:t>
            </a:r>
            <a:r>
              <a:rPr lang="en">
                <a:solidFill>
                  <a:schemeClr val="dk1"/>
                </a:solidFill>
              </a:rPr>
              <a:t>dificuldade</a:t>
            </a:r>
            <a:r>
              <a:rPr lang="en"/>
              <a:t>. Essa estratégia reduz a exposição a dados triviais, promovendo um treinamento mais focado em raciocínio complexo e criatividade .​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Como resultado desse processo, o Llama 4 supera modelos como GPT-4o, Gemini 2.0 Flash e DeepSeek v3.1 em benchmarks-chave que avaliam compreensão multimodal (texto e imagem), raciocínio lógico, codificação e outras tarefas avançadas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50e7ba169a_2_480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0e7ba169a_2_48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50e7ba169a_2_486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0e7ba169a_2_49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50e7ba169a_2_493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0e7ba169a_2_50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Essa imagem mostra o desempenho do Llama 4 no benchmark "Needle-in-a-haystack" (agulha no palheiro), que avalia a capacidade do modelo de recuperar informações específicas dentro de contextos muito grandes.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Podemos destacar três pontos principais: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Llama 4 Maverick</a:t>
            </a:r>
            <a:r>
              <a:rPr lang="en">
                <a:solidFill>
                  <a:schemeClr val="dk1"/>
                </a:solidFill>
              </a:rPr>
              <a:t>: conseguiu recuperar corretamente quase todas as informações, mesmo em contextos com até </a:t>
            </a:r>
            <a:r>
              <a:rPr b="1" lang="en">
                <a:solidFill>
                  <a:schemeClr val="dk1"/>
                </a:solidFill>
              </a:rPr>
              <a:t>1 milhão de tokens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Llama 4 Scout (texto)</a:t>
            </a:r>
            <a:r>
              <a:rPr lang="en">
                <a:solidFill>
                  <a:schemeClr val="dk1"/>
                </a:solidFill>
              </a:rPr>
              <a:t>: obteve desempenho excepcional, mantendo precisão em contextos ainda maiores, com até </a:t>
            </a:r>
            <a:r>
              <a:rPr b="1" lang="en">
                <a:solidFill>
                  <a:schemeClr val="dk1"/>
                </a:solidFill>
              </a:rPr>
              <a:t>10 milhões de tokens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Llama 4 Scout (vídeo)</a:t>
            </a:r>
            <a:r>
              <a:rPr lang="en">
                <a:solidFill>
                  <a:schemeClr val="dk1"/>
                </a:solidFill>
              </a:rPr>
              <a:t>: demonstrou capacidade robusta também para recuperação multimodal, buscando informações com sucesso em vídeos de até </a:t>
            </a:r>
            <a:r>
              <a:rPr b="1" lang="en">
                <a:solidFill>
                  <a:schemeClr val="dk1"/>
                </a:solidFill>
              </a:rPr>
              <a:t>20 horas</a:t>
            </a:r>
            <a:r>
              <a:rPr lang="en">
                <a:solidFill>
                  <a:schemeClr val="dk1"/>
                </a:solidFill>
              </a:rPr>
              <a:t> (10.4 milhões de tokens).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50e7ba169a_2_500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0e7ba169a_2_50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 NLL é uma métrica usada para avaliar o quão bem um modelo de linguagem prevê o próximo token (ou palavra) dado um contexto anterior. Valores menores indicam melhor capacidade preditiva.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Neste gráfico, fica evidente que, à medida que o comprimento da sequência (posição do token) aumenta, o NLL diminui gradativamente, indicando que o modelo melhora sua capacidade preditiva ao longo de contextos maiores. Isso sugere que o modelo pode aproveitar contextos extensos para gerar código de forma mais precisa, capturando melhor dependências de longo prazo.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50e7ba169a_2_507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0e7ba169a_2_51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Escala Maciça:</a:t>
            </a:r>
            <a:r>
              <a:rPr lang="en">
                <a:solidFill>
                  <a:schemeClr val="dk1"/>
                </a:solidFill>
              </a:rPr>
              <a:t> Introduzido o </a:t>
            </a:r>
            <a:r>
              <a:rPr b="1" lang="en">
                <a:solidFill>
                  <a:schemeClr val="dk1"/>
                </a:solidFill>
              </a:rPr>
              <a:t>LLaMA 4 Behemoth</a:t>
            </a:r>
            <a:r>
              <a:rPr lang="en">
                <a:solidFill>
                  <a:schemeClr val="dk1"/>
                </a:solidFill>
              </a:rPr>
              <a:t>, uma variante gigante do modelo com cerca de </a:t>
            </a:r>
            <a:r>
              <a:rPr b="1" lang="en">
                <a:solidFill>
                  <a:schemeClr val="dk1"/>
                </a:solidFill>
              </a:rPr>
              <a:t>2 trilhões de parâmetros</a:t>
            </a:r>
            <a:r>
              <a:rPr lang="en">
                <a:solidFill>
                  <a:schemeClr val="dk1"/>
                </a:solidFill>
              </a:rPr>
              <a:t> no total​file-wjrnmm8qklgzjexpyhck9f. Essa contagem é atingida via MoE: o modelo possui </a:t>
            </a:r>
            <a:r>
              <a:rPr b="1" lang="en">
                <a:solidFill>
                  <a:schemeClr val="dk1"/>
                </a:solidFill>
              </a:rPr>
              <a:t>16 especialistas</a:t>
            </a:r>
            <a:r>
              <a:rPr lang="en">
                <a:solidFill>
                  <a:schemeClr val="dk1"/>
                </a:solidFill>
              </a:rPr>
              <a:t> e aproximadamente </a:t>
            </a:r>
            <a:r>
              <a:rPr b="1" lang="en">
                <a:solidFill>
                  <a:schemeClr val="dk1"/>
                </a:solidFill>
              </a:rPr>
              <a:t>288 bilhões de parâmetros “ativos”</a:t>
            </a:r>
            <a:r>
              <a:rPr lang="en">
                <a:solidFill>
                  <a:schemeClr val="dk1"/>
                </a:solidFill>
              </a:rPr>
              <a:t> a cada inferência (por token gerado)​file-wjrnmm8qklgzjexpyhck9f. Essa abordagem combina o poder de um modelo de 2 T com o custo de um modelo de ~288 B.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Papel de </a:t>
            </a:r>
            <a:r>
              <a:rPr b="1" i="1" lang="en">
                <a:solidFill>
                  <a:schemeClr val="dk1"/>
                </a:solidFill>
              </a:rPr>
              <a:t>Teacher Model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O Behemoth não é apenas um modelo final, mas também funciona como </a:t>
            </a:r>
            <a:r>
              <a:rPr b="1" lang="en">
                <a:solidFill>
                  <a:schemeClr val="dk1"/>
                </a:solidFill>
              </a:rPr>
              <a:t>modelo professor</a:t>
            </a:r>
            <a:r>
              <a:rPr lang="en">
                <a:solidFill>
                  <a:schemeClr val="dk1"/>
                </a:solidFill>
              </a:rPr>
              <a:t> no ecossistema LLaMA 4​file-wjrnmm8qklgzjexpyhck9f. Sua função é guiar e transferir conhecimento a variantes menores (como o LLaMA 4 “Maverick”), garantindo que mesmo modelos menos complexos alcancem alto desempenho através de técnicas de distilação.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2" name="Google Shape;352;g350e7ba169a_2_51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0e7ba169a_2_52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50e7ba169a_2_520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0e7ba169a_2_5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50e7ba169a_2_526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0e7ba169a_2_53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LLaMA Guard: </a:t>
            </a:r>
            <a:r>
              <a:rPr lang="en">
                <a:solidFill>
                  <a:schemeClr val="dk1"/>
                </a:solidFill>
              </a:rPr>
              <a:t>É um modelo que valida input/output procurando por violações configuraveis.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Prompt Guard:</a:t>
            </a:r>
            <a:r>
              <a:rPr lang="en"/>
              <a:t> É um modelo de classificação que foi treinado pra ver se um input tá tentando burlar a segurança do modelo (Injeção de contexto)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CyberSecEval: </a:t>
            </a:r>
            <a:r>
              <a:rPr lang="en"/>
              <a:t>Eles </a:t>
            </a:r>
            <a:r>
              <a:rPr lang="en"/>
              <a:t>dão</a:t>
            </a:r>
            <a:r>
              <a:rPr lang="en"/>
              <a:t> uma </a:t>
            </a:r>
            <a:r>
              <a:rPr lang="en"/>
              <a:t>explicação</a:t>
            </a:r>
            <a:r>
              <a:rPr lang="en"/>
              <a:t> </a:t>
            </a:r>
            <a:r>
              <a:rPr lang="en"/>
              <a:t>genérica</a:t>
            </a:r>
            <a:r>
              <a:rPr lang="en"/>
              <a:t> de que ajuda desenvolvedores a encontrar riscos de </a:t>
            </a:r>
            <a:r>
              <a:rPr lang="en"/>
              <a:t>segurança</a:t>
            </a:r>
            <a:endParaRPr/>
          </a:p>
        </p:txBody>
      </p:sp>
      <p:sp>
        <p:nvSpPr>
          <p:cNvPr id="374" name="Google Shape;374;g350e7ba169a_2_533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0e7ba169a_2_53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 mesmo tempo, mantém recusas onde é correto recusar (por política), equilibrando melhor utilidade e segurança.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Neutralidade e Equilíbrio:</a:t>
            </a:r>
            <a:r>
              <a:rPr lang="en">
                <a:solidFill>
                  <a:schemeClr val="dk1"/>
                </a:solidFill>
              </a:rPr>
              <a:t> O modelo atingiu </a:t>
            </a:r>
            <a:r>
              <a:rPr b="1" lang="en">
                <a:solidFill>
                  <a:schemeClr val="dk1"/>
                </a:solidFill>
              </a:rPr>
              <a:t>maior equilíbrio em temas controversos</a:t>
            </a:r>
            <a:r>
              <a:rPr lang="en">
                <a:solidFill>
                  <a:schemeClr val="dk1"/>
                </a:solidFill>
              </a:rPr>
              <a:t> – menos de 1% das recusas apresentam vieses assimétricos em assuntos políticos ou sociais. Isso significa que o LLaMA 4 responde de forma mais </a:t>
            </a:r>
            <a:r>
              <a:rPr b="1" lang="en">
                <a:solidFill>
                  <a:schemeClr val="dk1"/>
                </a:solidFill>
              </a:rPr>
              <a:t>imparcial</a:t>
            </a:r>
            <a:r>
              <a:rPr lang="en">
                <a:solidFill>
                  <a:schemeClr val="dk1"/>
                </a:solidFill>
              </a:rPr>
              <a:t>, não evitando sistematicamente um lado de debates delicados.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Redução de Viés Político:</a:t>
            </a:r>
            <a:r>
              <a:rPr lang="en">
                <a:solidFill>
                  <a:schemeClr val="dk1"/>
                </a:solidFill>
              </a:rPr>
              <a:t> Respostas com inclinação política indesejada caíram drasticamente. O desempenho do LLaMA 4 nesse aspecto é comparável ao do modelo de referência </a:t>
            </a:r>
            <a:r>
              <a:rPr i="1" lang="en">
                <a:solidFill>
                  <a:schemeClr val="dk1"/>
                </a:solidFill>
              </a:rPr>
              <a:t>Grok</a:t>
            </a:r>
            <a:r>
              <a:rPr lang="en">
                <a:solidFill>
                  <a:schemeClr val="dk1"/>
                </a:solidFill>
              </a:rPr>
              <a:t>, porém com </a:t>
            </a:r>
            <a:r>
              <a:rPr b="1" lang="en">
                <a:solidFill>
                  <a:schemeClr val="dk1"/>
                </a:solidFill>
              </a:rPr>
              <a:t>apenas metade da taxa de viés observada no LLaMA 3.3</a:t>
            </a:r>
            <a:r>
              <a:rPr lang="en">
                <a:solidFill>
                  <a:schemeClr val="dk1"/>
                </a:solidFill>
              </a:rPr>
              <a:t>. Em suma, o novo modelo fornece informações de maneira mais neutra e fundamentada, alinhado aos objetivos de IA responsável.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50e7ba169a_2_539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0e7ba169a_2_2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50e7ba169a_2_201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0e7ba169a_2_4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Framework de IA Generativa:</a:t>
            </a:r>
            <a:r>
              <a:rPr lang="en">
                <a:solidFill>
                  <a:schemeClr val="dk1"/>
                </a:solidFill>
              </a:rPr>
              <a:t> Estrutura criada pela Meta para facilitar o desenvolvimento e deployment de aplicações de IA generativa baseadas nos modelos LLaMA.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APIs Padronizadas:</a:t>
            </a:r>
            <a:r>
              <a:rPr lang="en">
                <a:solidFill>
                  <a:schemeClr val="dk1"/>
                </a:solidFill>
              </a:rPr>
              <a:t> Fornece um conjunto unificado de APIs e componentes para </a:t>
            </a:r>
            <a:r>
              <a:rPr b="1" lang="en">
                <a:solidFill>
                  <a:schemeClr val="dk1"/>
                </a:solidFill>
              </a:rPr>
              <a:t>inferência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segurança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gerenciamento de memória</a:t>
            </a:r>
            <a:r>
              <a:rPr lang="en">
                <a:solidFill>
                  <a:schemeClr val="dk1"/>
                </a:solidFill>
              </a:rPr>
              <a:t> e </a:t>
            </a:r>
            <a:r>
              <a:rPr b="1" lang="en">
                <a:solidFill>
                  <a:schemeClr val="dk1"/>
                </a:solidFill>
              </a:rPr>
              <a:t>agentes</a:t>
            </a:r>
            <a:r>
              <a:rPr lang="en">
                <a:solidFill>
                  <a:schemeClr val="dk1"/>
                </a:solidFill>
              </a:rPr>
              <a:t>, eliminando a necessidade de reinventar essas funcionalidades.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Objetivos Principais: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Padronização</a:t>
            </a:r>
            <a:r>
              <a:rPr lang="en">
                <a:solidFill>
                  <a:schemeClr val="dk1"/>
                </a:solidFill>
              </a:rPr>
              <a:t> das interfaces, </a:t>
            </a:r>
            <a:r>
              <a:rPr b="1" lang="en">
                <a:solidFill>
                  <a:schemeClr val="dk1"/>
                </a:solidFill>
              </a:rPr>
              <a:t>sinergia</a:t>
            </a:r>
            <a:r>
              <a:rPr lang="en">
                <a:solidFill>
                  <a:schemeClr val="dk1"/>
                </a:solidFill>
              </a:rPr>
              <a:t> entre componentes e um fluxo de desenvolvimento </a:t>
            </a:r>
            <a:r>
              <a:rPr b="1" lang="en">
                <a:solidFill>
                  <a:schemeClr val="dk1"/>
                </a:solidFill>
              </a:rPr>
              <a:t>mais fluido</a:t>
            </a:r>
            <a:r>
              <a:rPr lang="en">
                <a:solidFill>
                  <a:schemeClr val="dk1"/>
                </a:solidFill>
              </a:rPr>
              <a:t>, reduzindo retrabalho e erros.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50e7ba169a_2_43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0e7ba169a_2_44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LLaMA CLI:</a:t>
            </a:r>
            <a:r>
              <a:rPr lang="en">
                <a:solidFill>
                  <a:schemeClr val="dk1"/>
                </a:solidFill>
              </a:rPr>
              <a:t> Interface de linha de comando para interagir com modelos LLaMA e gerenciar tarefas comuns.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SDKs Multiplataforma:</a:t>
            </a:r>
            <a:r>
              <a:rPr lang="en">
                <a:solidFill>
                  <a:schemeClr val="dk1"/>
                </a:solidFill>
              </a:rPr>
              <a:t> Bibliotecas cliente em várias linguagens (Python, Node.js, Kotlin, Swift) para fácil integração em diferentes ambientes.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Containers e Servidores:</a:t>
            </a:r>
            <a:r>
              <a:rPr lang="en">
                <a:solidFill>
                  <a:schemeClr val="dk1"/>
                </a:solidFill>
              </a:rPr>
              <a:t> Imagens Docker oficiais contendo o servidor de distribuição do LLaMA e um provedor de APIs de agentes, prontos para deployment em produção.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50e7ba169a_2_445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0e7ba169a_2_45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Padronização de Interfaces:</a:t>
            </a:r>
            <a:r>
              <a:rPr lang="en">
                <a:solidFill>
                  <a:schemeClr val="dk1"/>
                </a:solidFill>
              </a:rPr>
              <a:t> APIs consistentes facilitam a reutilização de código e integração de novos modelos ou funcionalidades sem mudanças drásticas na base de código.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Sinergia de Componentes:</a:t>
            </a:r>
            <a:r>
              <a:rPr lang="en">
                <a:solidFill>
                  <a:schemeClr val="dk1"/>
                </a:solidFill>
              </a:rPr>
              <a:t> Módulos de inferência, segurança e memória projetados para trabalharem juntos, simplificando a orquestração de pipelines complexos.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Desenvolvimento Fluido:</a:t>
            </a:r>
            <a:r>
              <a:rPr lang="en">
                <a:solidFill>
                  <a:schemeClr val="dk1"/>
                </a:solidFill>
              </a:rPr>
              <a:t> Reduz atritos no ciclo de desenvolvimento; equipes podem focar na lógica de alto nível enquanto o Stack cuida dos detalhes de infraestruturas comuns.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Otimização de Desempenho:</a:t>
            </a:r>
            <a:r>
              <a:rPr lang="en">
                <a:solidFill>
                  <a:schemeClr val="dk1"/>
                </a:solidFill>
              </a:rPr>
              <a:t> Implementações eficientes (e.g. gerenciamento de memória customizado) garantem que aplicações extraiam máximo desempenho do hardware disponível, sem necessidade de afinações manuais.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50e7ba169a_2_452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0e7ba169a_2_45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Sinergia de Componentes</a:t>
            </a:r>
            <a:endParaRPr/>
          </a:p>
        </p:txBody>
      </p:sp>
      <p:sp>
        <p:nvSpPr>
          <p:cNvPr id="411" name="Google Shape;411;g350e7ba169a_2_45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0e7ba169a_2_54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50e7ba169a_2_545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0e7ba169a_2_55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50e7ba169a_2_55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0e7ba169a_2_56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50e7ba169a_2_565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0e7ba169a_2_57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350e7ba169a_2_57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0e7ba169a_2_58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50e7ba169a_2_58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0e7ba169a_2_59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350e7ba169a_2_597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0e7ba169a_2_20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50e7ba169a_2_207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0e7ba169a_2_60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350e7ba169a_2_60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0e7ba169a_2_61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50e7ba169a_2_611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0e7ba169a_2_61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50e7ba169a_2_61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50e7ba169a_2_62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350e7ba169a_2_625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0e7ba169a_2_63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50e7ba169a_2_632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50e7ba169a_2_63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50e7ba169a_2_639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0e7ba169a_2_6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50e7ba169a_2_64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50e7ba169a_2_65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350e7ba169a_2_657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0e7ba169a_2_66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350e7ba169a_2_667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0e7ba169a_2_67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350e7ba169a_2_673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0e7ba169a_2_2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50e7ba169a_2_215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0e7ba169a_2_67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50e7ba169a_2_679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0e7ba169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0e7ba169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0e7ba169a_2_22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50e7ba169a_2_221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0e7ba169a_2_22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50e7ba169a_2_227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0e7ba169a_2_23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50e7ba169a_2_233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6C9EE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84725" y="1124228"/>
            <a:ext cx="8188325" cy="3433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6C9EE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245724" y="114340"/>
            <a:ext cx="865255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6C9EE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6C9EE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74" y="5045700"/>
            <a:ext cx="9144000" cy="98425"/>
          </a:xfrm>
          <a:custGeom>
            <a:rect b="b" l="l" r="r" t="t"/>
            <a:pathLst>
              <a:path extrusionOk="0" h="98425" w="9144000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4DB6A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6C9EE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4725" y="1124228"/>
            <a:ext cx="8188325" cy="3433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i.meta.com/blog/meta-llama-3-1/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i.meta.com/blog/meta-llama-3-1/" TargetMode="External"/><Relationship Id="rId4" Type="http://schemas.openxmlformats.org/officeDocument/2006/relationships/hyperlink" Target="https://ai.meta.com/blog/meta-llama-3-1/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i.meta.com/blog/meta-llama-3-1/" TargetMode="External"/><Relationship Id="rId4" Type="http://schemas.openxmlformats.org/officeDocument/2006/relationships/hyperlink" Target="https://ai.meta.com/blog/meta-llama-3-1/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i.meta.com/blog/meta-llama-3-1/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meta-llama/llama-models/blob/main/models/llama3_2/MODEL_CARD.md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hyperlink" Target="https://ai.meta.com/blog/llama-3-2-connect-2024-vision-edge-mobile-devices/" TargetMode="External"/><Relationship Id="rId5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hyperlink" Target="https://ai.meta.com/blog/llama-3-2-connect-2024-vision-edge-mobile-devices/" TargetMode="External"/><Relationship Id="rId6" Type="http://schemas.openxmlformats.org/officeDocument/2006/relationships/hyperlink" Target="https://ai.meta.com/blog/llama-3-2-connect-2024-vision-edge-mobile-device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5.jpg"/><Relationship Id="rId5" Type="http://schemas.openxmlformats.org/officeDocument/2006/relationships/hyperlink" Target="https://ai.meta.com/blog/llama-3-2-connect-2024-vision-edge-mobile-devices/" TargetMode="External"/><Relationship Id="rId6" Type="http://schemas.openxmlformats.org/officeDocument/2006/relationships/hyperlink" Target="https://ai.meta.com/blog/llama-3-2-connect-2024-vision-edge-mobile-device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hyperlink" Target="https://www.datacamp.com/pt/blog/llama-3-1-405b-meta-ai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Relationship Id="rId4" Type="http://schemas.openxmlformats.org/officeDocument/2006/relationships/image" Target="../media/image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i.meta.com/blog/llama-4-multimodal-intelligence/" TargetMode="External"/><Relationship Id="rId4" Type="http://schemas.openxmlformats.org/officeDocument/2006/relationships/hyperlink" Target="https://ai.meta.com/blog/llama-4-multimodal-intelligence/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i.meta.com/blog/llama-4-multimodal-intelligence/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i.meta.com/blog/llama-4-multimodal-intelligence/" TargetMode="External"/><Relationship Id="rId4" Type="http://schemas.openxmlformats.org/officeDocument/2006/relationships/image" Target="../media/image21.jpg"/><Relationship Id="rId5" Type="http://schemas.openxmlformats.org/officeDocument/2006/relationships/image" Target="../media/image1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g"/><Relationship Id="rId4" Type="http://schemas.openxmlformats.org/officeDocument/2006/relationships/hyperlink" Target="https://ai.meta.com/blog/llama-4-multimodal-intelligence/" TargetMode="External"/><Relationship Id="rId5" Type="http://schemas.openxmlformats.org/officeDocument/2006/relationships/hyperlink" Target="https://ai.meta.com/blog/llama-4-multimodal-intelligence/" TargetMode="External"/><Relationship Id="rId6" Type="http://schemas.openxmlformats.org/officeDocument/2006/relationships/image" Target="../media/image1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i.meta.com/blog/llama-4-multimodal-intelligence/" TargetMode="External"/><Relationship Id="rId4" Type="http://schemas.openxmlformats.org/officeDocument/2006/relationships/image" Target="../media/image20.jpg"/><Relationship Id="rId5" Type="http://schemas.openxmlformats.org/officeDocument/2006/relationships/image" Target="../media/image1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i.meta.com/blog/llama-4-multimodal-intelligence/" TargetMode="External"/><Relationship Id="rId4" Type="http://schemas.openxmlformats.org/officeDocument/2006/relationships/image" Target="../media/image14.jpg"/><Relationship Id="rId5" Type="http://schemas.openxmlformats.org/officeDocument/2006/relationships/image" Target="../media/image1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i.meta.com/blog/llama-4-multimodal-intelligence/" TargetMode="External"/><Relationship Id="rId4" Type="http://schemas.openxmlformats.org/officeDocument/2006/relationships/image" Target="../media/image22.jpg"/><Relationship Id="rId5" Type="http://schemas.openxmlformats.org/officeDocument/2006/relationships/image" Target="../media/image1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ai.meta.com/blog/llama-3-2-connect-2024-vision-edge-mobile-devices/" TargetMode="External"/><Relationship Id="rId4" Type="http://schemas.openxmlformats.org/officeDocument/2006/relationships/hyperlink" Target="https://ai.meta.com/blog/llama-3-2-connect-2024-vision-edge-mobile-devices/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hyperlink" Target="https://ai.meta.com/blog/llama-3-2-connect-2024-vision-edge-mobile-devices/" TargetMode="External"/><Relationship Id="rId5" Type="http://schemas.openxmlformats.org/officeDocument/2006/relationships/hyperlink" Target="https://ai.meta.com/blog/llama-3-2-connect-2024-vision-edge-mobile-devices/" TargetMode="External"/><Relationship Id="rId6" Type="http://schemas.openxmlformats.org/officeDocument/2006/relationships/image" Target="../media/image1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jpg"/><Relationship Id="rId4" Type="http://schemas.openxmlformats.org/officeDocument/2006/relationships/image" Target="../media/image2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jpg"/><Relationship Id="rId4" Type="http://schemas.openxmlformats.org/officeDocument/2006/relationships/image" Target="../media/image10.jpg"/><Relationship Id="rId5" Type="http://schemas.openxmlformats.org/officeDocument/2006/relationships/image" Target="../media/image2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jpg"/><Relationship Id="rId4" Type="http://schemas.openxmlformats.org/officeDocument/2006/relationships/image" Target="../media/image50.jpg"/><Relationship Id="rId5" Type="http://schemas.openxmlformats.org/officeDocument/2006/relationships/image" Target="../media/image1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jpg"/><Relationship Id="rId4" Type="http://schemas.openxmlformats.org/officeDocument/2006/relationships/image" Target="../media/image30.jpg"/><Relationship Id="rId5" Type="http://schemas.openxmlformats.org/officeDocument/2006/relationships/image" Target="../media/image27.jpg"/><Relationship Id="rId6" Type="http://schemas.openxmlformats.org/officeDocument/2006/relationships/image" Target="../media/image4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jpg"/><Relationship Id="rId4" Type="http://schemas.openxmlformats.org/officeDocument/2006/relationships/image" Target="../media/image40.jpg"/><Relationship Id="rId5" Type="http://schemas.openxmlformats.org/officeDocument/2006/relationships/image" Target="../media/image4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jpg"/><Relationship Id="rId4" Type="http://schemas.openxmlformats.org/officeDocument/2006/relationships/image" Target="../media/image3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meta-llama/llama-models/blob/main/models/llama3_1/MODEL_CARD.md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jpg"/><Relationship Id="rId4" Type="http://schemas.openxmlformats.org/officeDocument/2006/relationships/image" Target="../media/image3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jpg"/><Relationship Id="rId4" Type="http://schemas.openxmlformats.org/officeDocument/2006/relationships/image" Target="../media/image4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jpg"/><Relationship Id="rId4" Type="http://schemas.openxmlformats.org/officeDocument/2006/relationships/image" Target="../media/image3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jpg"/><Relationship Id="rId4" Type="http://schemas.openxmlformats.org/officeDocument/2006/relationships/image" Target="../media/image3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jpg"/><Relationship Id="rId4" Type="http://schemas.openxmlformats.org/officeDocument/2006/relationships/image" Target="../media/image3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jpg"/><Relationship Id="rId4" Type="http://schemas.openxmlformats.org/officeDocument/2006/relationships/hyperlink" Target="https://docs.google.com/file/d/14gJHrf9XKkGJJutnzv7G0MwcXmNkXvvi/preview" TargetMode="External"/><Relationship Id="rId9" Type="http://schemas.openxmlformats.org/officeDocument/2006/relationships/image" Target="../media/image49.jpg"/><Relationship Id="rId5" Type="http://schemas.openxmlformats.org/officeDocument/2006/relationships/image" Target="../media/image51.jpg"/><Relationship Id="rId6" Type="http://schemas.openxmlformats.org/officeDocument/2006/relationships/hyperlink" Target="https://docs.google.com/file/d/1Kmlbc0GAuB3Ccw422MWDzCDtHTihrTIS/preview" TargetMode="External"/><Relationship Id="rId7" Type="http://schemas.openxmlformats.org/officeDocument/2006/relationships/image" Target="../media/image38.jpg"/><Relationship Id="rId8" Type="http://schemas.openxmlformats.org/officeDocument/2006/relationships/hyperlink" Target="https://docs.google.com/file/d/1X7_d3RTSxEDjevOKtS3owWgc8YSp1FUZ/preview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jpg"/><Relationship Id="rId4" Type="http://schemas.openxmlformats.org/officeDocument/2006/relationships/image" Target="../media/image44.jpg"/><Relationship Id="rId5" Type="http://schemas.openxmlformats.org/officeDocument/2006/relationships/image" Target="../media/image46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jpg"/><Relationship Id="rId4" Type="http://schemas.openxmlformats.org/officeDocument/2006/relationships/image" Target="../media/image39.jpg"/><Relationship Id="rId5" Type="http://schemas.openxmlformats.org/officeDocument/2006/relationships/image" Target="../media/image47.jpg"/><Relationship Id="rId6" Type="http://schemas.openxmlformats.org/officeDocument/2006/relationships/image" Target="../media/image1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hyperlink" Target="https://ai.meta.com/blog/llama-3-2-connect-2024-vision-edge-mobile-devices/" TargetMode="External"/><Relationship Id="rId10" Type="http://schemas.openxmlformats.org/officeDocument/2006/relationships/hyperlink" Target="https://github.com/meta-llama/llama-models/blob/main/models/llama3_2/MODEL_CARD.md" TargetMode="External"/><Relationship Id="rId13" Type="http://schemas.openxmlformats.org/officeDocument/2006/relationships/hyperlink" Target="https://ai.meta.com/blog/llama-4-multimodal-intelligence/" TargetMode="External"/><Relationship Id="rId12" Type="http://schemas.openxmlformats.org/officeDocument/2006/relationships/hyperlink" Target="https://arxiv.org/pdf/2308.12950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gentissue.medium.com/llama-2-unleashed-metas-new-open-source-commercially-free-answer-to-advanced-ai-b1c7a0f32865" TargetMode="External"/><Relationship Id="rId4" Type="http://schemas.openxmlformats.org/officeDocument/2006/relationships/hyperlink" Target="https://arxiv.org/pdf/2307.09288" TargetMode="External"/><Relationship Id="rId9" Type="http://schemas.openxmlformats.org/officeDocument/2006/relationships/hyperlink" Target="https://ai.meta.com/blog/meta-llama-3-1/" TargetMode="External"/><Relationship Id="rId14" Type="http://schemas.openxmlformats.org/officeDocument/2006/relationships/image" Target="../media/image10.jpg"/><Relationship Id="rId5" Type="http://schemas.openxmlformats.org/officeDocument/2006/relationships/hyperlink" Target="https://github.com/meta-llama/llama-models/blob/main/models/llama3/MODEL_CARD.md" TargetMode="External"/><Relationship Id="rId6" Type="http://schemas.openxmlformats.org/officeDocument/2006/relationships/hyperlink" Target="https://about.fb.com/br/news/2024/04/apresentando-meta-llama-3-o-grande-modelo-de-linguagem-de-codigo-aberto-mais-capaz-ate-hoje/" TargetMode="External"/><Relationship Id="rId7" Type="http://schemas.openxmlformats.org/officeDocument/2006/relationships/hyperlink" Target="https://github.com/meta-llama/llama-models/blob/main/models/llama3_1/MODEL_CARD.md" TargetMode="External"/><Relationship Id="rId8" Type="http://schemas.openxmlformats.org/officeDocument/2006/relationships/hyperlink" Target="https://ai.meta.com/research/publications/the-llama-3-herd-of-models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i.meta.com/research/publications/the-llama-3-herd-of-models/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311700" y="2838700"/>
            <a:ext cx="8520600" cy="8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Technology</a:t>
            </a:r>
            <a:endParaRPr/>
          </a:p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311700" y="4007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T3</a:t>
            </a:r>
            <a:br>
              <a:rPr lang="en"/>
            </a:br>
            <a:r>
              <a:rPr lang="en"/>
              <a:t>Lucas Toscano, Thomaz Rebello e Guilherme Barbosa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038" y="267950"/>
            <a:ext cx="4845916" cy="234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3.1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384725" y="1224034"/>
            <a:ext cx="8168005" cy="2614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6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O modelo 405B suporta: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rgbClr val="10111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Geração de dados sintéticos para melhorar o treinamento de modelos menores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10111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Destilação de modelos, uma capacidade que nunca foi alcançada em código aberto nessa escala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12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101112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Os modelos 8B e 70B também foram atualizados com: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10111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Suporte multilíngue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10111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Comprimento de contexto significativamente maior (128K)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10111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Uso de ferramentas de última geração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10111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Capacidades de raciocínio mais fortes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3.1</a:t>
            </a:r>
            <a:endParaRPr/>
          </a:p>
        </p:txBody>
      </p:sp>
      <p:sp>
        <p:nvSpPr>
          <p:cNvPr id="169" name="Google Shape;169;p29"/>
          <p:cNvSpPr txBox="1"/>
          <p:nvPr/>
        </p:nvSpPr>
        <p:spPr>
          <a:xfrm>
            <a:off x="384725" y="4097923"/>
            <a:ext cx="24231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https://ai.meta.com/blog/meta-llama-3-1/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085" y="1950440"/>
            <a:ext cx="7963400" cy="16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3.1</a:t>
            </a:r>
            <a:endParaRPr/>
          </a:p>
        </p:txBody>
      </p:sp>
      <p:sp>
        <p:nvSpPr>
          <p:cNvPr id="177" name="Google Shape;177;p30"/>
          <p:cNvSpPr txBox="1"/>
          <p:nvPr/>
        </p:nvSpPr>
        <p:spPr>
          <a:xfrm>
            <a:off x="384725" y="3999929"/>
            <a:ext cx="1820545" cy="420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2700" marR="5080" rtl="0" algn="l">
              <a:lnSpc>
                <a:spcPct val="113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https://ai.meta.com/blog/meta-llama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-3-1/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30"/>
          <p:cNvGrpSpPr/>
          <p:nvPr/>
        </p:nvGrpSpPr>
        <p:grpSpPr>
          <a:xfrm>
            <a:off x="2501849" y="554200"/>
            <a:ext cx="6091725" cy="4217798"/>
            <a:chOff x="2501849" y="554200"/>
            <a:chExt cx="6091725" cy="4217798"/>
          </a:xfrm>
        </p:grpSpPr>
        <p:pic>
          <p:nvPicPr>
            <p:cNvPr id="180" name="Google Shape;180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01849" y="554200"/>
              <a:ext cx="6023976" cy="417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01850" y="554200"/>
              <a:ext cx="6091724" cy="42177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3.1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384725" y="4153248"/>
            <a:ext cx="1807845" cy="454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12700" marR="5080" rtl="0" algn="l">
              <a:lnSpc>
                <a:spcPct val="1168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en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https://ai.meta.com/blog/meta-lla</a:t>
            </a:r>
            <a:r>
              <a:rPr lang="en" sz="950">
                <a:solidFill>
                  <a:srgbClr val="00966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ma-3-1/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1849" y="554200"/>
            <a:ext cx="6023976" cy="4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3.1</a:t>
            </a:r>
            <a:endParaRPr/>
          </a:p>
        </p:txBody>
      </p:sp>
      <p:sp>
        <p:nvSpPr>
          <p:cNvPr id="195" name="Google Shape;195;p32"/>
          <p:cNvSpPr txBox="1"/>
          <p:nvPr/>
        </p:nvSpPr>
        <p:spPr>
          <a:xfrm>
            <a:off x="384725" y="4264515"/>
            <a:ext cx="24231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https://ai.meta.com/blog/meta-llama-3-1/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0307" y="1344614"/>
            <a:ext cx="4969434" cy="249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3.2</a:t>
            </a:r>
            <a:endParaRPr/>
          </a:p>
        </p:txBody>
      </p:sp>
      <p:sp>
        <p:nvSpPr>
          <p:cNvPr id="203" name="Google Shape;203;p33"/>
          <p:cNvSpPr txBox="1"/>
          <p:nvPr/>
        </p:nvSpPr>
        <p:spPr>
          <a:xfrm>
            <a:off x="505993" y="1300234"/>
            <a:ext cx="7830820" cy="1311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A coleção Llama 3.2 de modelos multilíngues de grandes linguagens (LLMs) é uma coleção de modelos generativos pré-treinados e ajustados por instruções, em tamanhos 1B e 3B.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1" marL="805180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Modelos LLMs de visão (11B e 90B)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1" marL="805180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Modelos leves, somente texto (1B e 3B), para dispositivos móveis e de ponta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3.2</a:t>
            </a:r>
            <a:endParaRPr/>
          </a:p>
        </p:txBody>
      </p:sp>
      <p:sp>
        <p:nvSpPr>
          <p:cNvPr id="210" name="Google Shape;210;p34"/>
          <p:cNvSpPr txBox="1"/>
          <p:nvPr/>
        </p:nvSpPr>
        <p:spPr>
          <a:xfrm>
            <a:off x="504734" y="1299782"/>
            <a:ext cx="8154670" cy="2507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-336550" lvl="0" marL="349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Modelos Llama 3.2 1B e 3B: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1" marL="80645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Suportam até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128 mil tokens de contexto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1" marL="80645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Indicados para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sumarização, seguimento de instruções e reescrita local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1" marL="80645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Otimizados para hardware Qualcomm, MediaTek e processadores Arm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0" marL="349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Modelos de visão 11B e 90B: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1" marL="80645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Superam modelos fechados como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Claude 3 Haiku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em tarefas de compreensão de imagens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7185" lvl="1" marL="807085" marR="134620" rtl="0" algn="l">
              <a:lnSpc>
                <a:spcPct val="1163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Estão disponíveis pré-treinados e alinhados para ajuste fino com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torchtune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e implantação local com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torchchat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1" marL="80645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Disponíveis para teste via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Meta AI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3.2</a:t>
            </a:r>
            <a:endParaRPr/>
          </a:p>
        </p:txBody>
      </p:sp>
      <p:sp>
        <p:nvSpPr>
          <p:cNvPr id="217" name="Google Shape;217;p35"/>
          <p:cNvSpPr txBox="1"/>
          <p:nvPr/>
        </p:nvSpPr>
        <p:spPr>
          <a:xfrm>
            <a:off x="384725" y="4582678"/>
            <a:ext cx="530606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homa"/>
                <a:ea typeface="Tahoma"/>
                <a:cs typeface="Tahoma"/>
                <a:sym typeface="Tahoma"/>
              </a:rPr>
              <a:t>Fonte:  </a:t>
            </a: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https://github.com/meta-llama/llama-models/blob/main/models/llama3_2/MODEL_CARD.md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6107" y="1193947"/>
            <a:ext cx="7039532" cy="316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494" y="1047280"/>
            <a:ext cx="6550988" cy="309370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3.2</a:t>
            </a:r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384725" y="4566553"/>
            <a:ext cx="4512310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homa"/>
                <a:ea typeface="Tahoma"/>
                <a:cs typeface="Tahoma"/>
                <a:sym typeface="Tahoma"/>
              </a:rPr>
              <a:t>Fonte:  </a:t>
            </a: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https://ai.meta.com/blog/llama-3-2-connect-2024-vision-edge-mobile-devices/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7"/>
          <p:cNvGrpSpPr/>
          <p:nvPr/>
        </p:nvGrpSpPr>
        <p:grpSpPr>
          <a:xfrm>
            <a:off x="3003649" y="12"/>
            <a:ext cx="6140350" cy="4813761"/>
            <a:chOff x="3003649" y="12"/>
            <a:chExt cx="6140350" cy="4813761"/>
          </a:xfrm>
        </p:grpSpPr>
        <p:pic>
          <p:nvPicPr>
            <p:cNvPr id="233" name="Google Shape;233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03649" y="183299"/>
              <a:ext cx="5828648" cy="4630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99211" y="12"/>
              <a:ext cx="1144788" cy="4450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37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3.2</a:t>
            </a:r>
            <a:endParaRPr/>
          </a:p>
        </p:txBody>
      </p:sp>
      <p:sp>
        <p:nvSpPr>
          <p:cNvPr id="236" name="Google Shape;236;p37"/>
          <p:cNvSpPr txBox="1"/>
          <p:nvPr/>
        </p:nvSpPr>
        <p:spPr>
          <a:xfrm>
            <a:off x="384725" y="4155748"/>
            <a:ext cx="2372995" cy="423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homa"/>
                <a:ea typeface="Tahoma"/>
                <a:cs typeface="Tahoma"/>
                <a:sym typeface="Tahoma"/>
              </a:rPr>
              <a:t>Fonte:</a:t>
            </a:r>
            <a:endParaRPr sz="9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5080" rtl="0" algn="l">
              <a:lnSpc>
                <a:spcPct val="114444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https://ai.meta.com/blog/llama-3-2-connect-</a:t>
            </a:r>
            <a:r>
              <a:rPr lang="en" sz="900">
                <a:solidFill>
                  <a:srgbClr val="009668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2024-vision-edge-mobile-devices/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97" name="Google Shape;97;p20"/>
          <p:cNvSpPr txBox="1"/>
          <p:nvPr/>
        </p:nvSpPr>
        <p:spPr>
          <a:xfrm>
            <a:off x="292618" y="1209803"/>
            <a:ext cx="3681000" cy="1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5280" lvl="0" marL="34798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Introdução Meta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LLaMA 3.1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LLaMA 3.2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LLaMA 3.3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LLaMA Stack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LLama 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Testes com LLaMA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Conclusão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8"/>
          <p:cNvGrpSpPr/>
          <p:nvPr/>
        </p:nvGrpSpPr>
        <p:grpSpPr>
          <a:xfrm>
            <a:off x="3800700" y="12"/>
            <a:ext cx="5343299" cy="4903763"/>
            <a:chOff x="3800700" y="12"/>
            <a:chExt cx="5343299" cy="4903763"/>
          </a:xfrm>
        </p:grpSpPr>
        <p:pic>
          <p:nvPicPr>
            <p:cNvPr id="242" name="Google Shape;242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00700" y="85922"/>
              <a:ext cx="5031598" cy="4817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99211" y="12"/>
              <a:ext cx="1144788" cy="4450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38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3.2</a:t>
            </a:r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384725" y="4106916"/>
            <a:ext cx="3080385" cy="423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homa"/>
                <a:ea typeface="Tahoma"/>
                <a:cs typeface="Tahoma"/>
                <a:sym typeface="Tahoma"/>
              </a:rPr>
              <a:t>Fonte:</a:t>
            </a:r>
            <a:endParaRPr sz="9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5080" rtl="0" algn="l">
              <a:lnSpc>
                <a:spcPct val="114444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https://ai.meta.com/blog/llama-3-2-connect-2024-vision-e</a:t>
            </a:r>
            <a:r>
              <a:rPr lang="en" sz="900">
                <a:solidFill>
                  <a:srgbClr val="009668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dge-mobile-devices/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/>
        </p:nvSpPr>
        <p:spPr>
          <a:xfrm>
            <a:off x="384725" y="1209803"/>
            <a:ext cx="6320155" cy="272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Pré-treinamento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7071"/>
              </a:lnSpc>
              <a:spcBef>
                <a:spcPts val="1115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Utilizou aproximadamente 9 trilhões de tokens.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Fontes: dados públicos disponíveis.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Cutoff dos dados: Dezembro de 2023.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Pós-treinamento / Alinhamento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7071"/>
              </a:lnSpc>
              <a:spcBef>
                <a:spcPts val="112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Diversas rodadas de alinhamento realizadas sobre o modelo pré-treinado.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Técnicas utilizadas em cada rodada: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Supervised Fine-Tuning (SFT)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Rejection Sampling (RS)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Direct Preference Optimization (DPO)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9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3.2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3.3</a:t>
            </a: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0"/>
          <p:cNvSpPr txBox="1"/>
          <p:nvPr/>
        </p:nvSpPr>
        <p:spPr>
          <a:xfrm>
            <a:off x="384725" y="1446113"/>
            <a:ext cx="7613015" cy="1945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Data de Lançamento: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6 de dezembro de 2024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Tipo: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Multilíngue, Ajustado para Instruções e Modelo Gerativo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Parâmetros: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70 bilhões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Arquitetura: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Transformer Otimizado com Grouped Query Attention (GQA)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Idiomas Suportados: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Inglês, Espanhol, Francês, Hindi, Alemão, Italiano, Português e Tailandês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944368" y="3878438"/>
            <a:ext cx="6294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336550" lvl="0" marL="348615" marR="5080" rtl="0" algn="l">
              <a:lnSpc>
                <a:spcPct val="98900"/>
              </a:lnSpc>
              <a:spcBef>
                <a:spcPts val="0"/>
              </a:spcBef>
              <a:spcAft>
                <a:spcPts val="0"/>
              </a:spcAft>
              <a:buClr>
                <a:srgbClr val="10111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01112"/>
                </a:solidFill>
                <a:latin typeface="Arial"/>
                <a:ea typeface="Arial"/>
                <a:cs typeface="Arial"/>
                <a:sym typeface="Arial"/>
              </a:rPr>
              <a:t>Llama	3.3,	um	modelo	de	70	bilhões	de	parâmetros	que	oferece desempenho comparável ao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Llama 3.1 405B</a:t>
            </a:r>
            <a:r>
              <a:rPr lang="en" sz="2000">
                <a:solidFill>
                  <a:srgbClr val="101112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3.3</a:t>
            </a:r>
            <a:endParaRPr/>
          </a:p>
        </p:txBody>
      </p:sp>
      <p:pic>
        <p:nvPicPr>
          <p:cNvPr id="266" name="Google Shape;26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768050" y="1396970"/>
            <a:ext cx="3086735" cy="3338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Principais Pontos Fortes: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7659" lvl="0" marL="926464" rtl="0" algn="l">
              <a:lnSpc>
                <a:spcPct val="100000"/>
              </a:lnSpc>
              <a:spcBef>
                <a:spcPts val="1435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Raciocínio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7659" lvl="0" marL="926464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Conversa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7659" lvl="0" marL="926464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Diálogo com Conhecimento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7659" lvl="0" marL="926464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Uso de Ferramentas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7660" lvl="0" marL="46926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Principais Casos de Uso: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7659" lvl="1" marL="92646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Chatbots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7659" lvl="1" marL="926464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Criação de Conteúdo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7659" lvl="1" marL="926464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Pesquisa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7659" lvl="1" marL="926464" rtl="0" algn="l">
              <a:lnSpc>
                <a:spcPct val="100000"/>
              </a:lnSpc>
              <a:spcBef>
                <a:spcPts val="234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Programação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27659" lvl="1" marL="926464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Geração de Dados Sintéticos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2419" lvl="1" marL="926464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Aplicações de Conhecimento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3.3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73018" y="1554008"/>
            <a:ext cx="8432165" cy="2233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-335280" lvl="0" marL="3479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Conjunto de Treinamento: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Conjuntos de dados online disponíveis publicamente em diversos idiomas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Modalidade de Entrada: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Texto de entrada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Modalidade de Saída: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Texto e código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Comprimento de Contexto: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128k tokens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Contagem de Tokens: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Mais de 15 trilhões durante o pré-treinamento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Data de Corte de Conhecimento: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Dezembro de 2023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280" lvl="0" marL="34798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Otimização: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1" marL="80518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Ajuste Fino Supervisionado (SFT)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1" marL="80518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Aprendizado por Reforço com Feedback Humano (RLHF)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848" y="569825"/>
            <a:ext cx="4999192" cy="433767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950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3.3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6950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3.3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6156" y="1222224"/>
            <a:ext cx="4047262" cy="338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448500" y="2079150"/>
            <a:ext cx="22470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sp>
        <p:nvSpPr>
          <p:cNvPr id="299" name="Google Shape;299;p46"/>
          <p:cNvSpPr txBox="1"/>
          <p:nvPr/>
        </p:nvSpPr>
        <p:spPr>
          <a:xfrm>
            <a:off x="384725" y="3994577"/>
            <a:ext cx="1709420" cy="423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2700" marR="508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homa"/>
                <a:ea typeface="Tahoma"/>
                <a:cs typeface="Tahoma"/>
                <a:sym typeface="Tahoma"/>
              </a:rPr>
              <a:t>Fonte: </a:t>
            </a: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https://ai.meta.com/blog/llama-</a:t>
            </a:r>
            <a:r>
              <a:rPr lang="en" sz="900">
                <a:solidFill>
                  <a:srgbClr val="009668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4-multimodal-intelligence/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7850" y="880125"/>
            <a:ext cx="6417398" cy="36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sp>
        <p:nvSpPr>
          <p:cNvPr id="307" name="Google Shape;307;p47"/>
          <p:cNvSpPr txBox="1"/>
          <p:nvPr/>
        </p:nvSpPr>
        <p:spPr>
          <a:xfrm>
            <a:off x="384725" y="1209803"/>
            <a:ext cx="2764790" cy="2480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12700" marR="257175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Pré-treinamento do Llama 4 – Principais Inovações: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45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Arquitetura MoE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Multimodalidade Nativa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0" marL="469900" marR="400685" rtl="0" algn="l">
              <a:lnSpc>
                <a:spcPct val="114285"/>
              </a:lnSpc>
              <a:spcBef>
                <a:spcPts val="8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MetaP: Nova técnica de treinamento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Escalabilidade e Diversidade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0" marL="469900" marR="15240" rtl="0" algn="l">
              <a:lnSpc>
                <a:spcPct val="114285"/>
              </a:lnSpc>
              <a:spcBef>
                <a:spcPts val="75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Precisão FP8 e Eficiência de Hardware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Treinamento Intermediário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384725" y="4134676"/>
            <a:ext cx="3105785" cy="293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homa"/>
                <a:ea typeface="Tahoma"/>
                <a:cs typeface="Tahoma"/>
                <a:sym typeface="Tahoma"/>
              </a:rPr>
              <a:t>Fonte:</a:t>
            </a:r>
            <a:endParaRPr sz="9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https://ai.meta.com/blog/llama-4-multimodal-intelligence/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2762" y="1251926"/>
            <a:ext cx="5131237" cy="352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73025" y="54736"/>
            <a:ext cx="63588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838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timeline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50" y="1808950"/>
            <a:ext cx="5235225" cy="1347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21"/>
          <p:cNvGrpSpPr/>
          <p:nvPr/>
        </p:nvGrpSpPr>
        <p:grpSpPr>
          <a:xfrm>
            <a:off x="5662798" y="1837625"/>
            <a:ext cx="1002032" cy="1375205"/>
            <a:chOff x="5662798" y="1837625"/>
            <a:chExt cx="1002032" cy="1375205"/>
          </a:xfrm>
        </p:grpSpPr>
        <p:sp>
          <p:nvSpPr>
            <p:cNvPr id="106" name="Google Shape;106;p21"/>
            <p:cNvSpPr/>
            <p:nvPr/>
          </p:nvSpPr>
          <p:spPr>
            <a:xfrm>
              <a:off x="5662798" y="1837625"/>
              <a:ext cx="942975" cy="971550"/>
            </a:xfrm>
            <a:custGeom>
              <a:rect b="b" l="l" r="r" t="t"/>
              <a:pathLst>
                <a:path extrusionOk="0" h="971550" w="942975">
                  <a:moveTo>
                    <a:pt x="471313" y="971503"/>
                  </a:moveTo>
                  <a:lnTo>
                    <a:pt x="423124" y="968995"/>
                  </a:lnTo>
                  <a:lnTo>
                    <a:pt x="376327" y="961634"/>
                  </a:lnTo>
                  <a:lnTo>
                    <a:pt x="331159" y="949664"/>
                  </a:lnTo>
                  <a:lnTo>
                    <a:pt x="287857" y="933330"/>
                  </a:lnTo>
                  <a:lnTo>
                    <a:pt x="246657" y="912875"/>
                  </a:lnTo>
                  <a:lnTo>
                    <a:pt x="207797" y="888544"/>
                  </a:lnTo>
                  <a:lnTo>
                    <a:pt x="171514" y="860581"/>
                  </a:lnTo>
                  <a:lnTo>
                    <a:pt x="138044" y="829229"/>
                  </a:lnTo>
                  <a:lnTo>
                    <a:pt x="107625" y="794734"/>
                  </a:lnTo>
                  <a:lnTo>
                    <a:pt x="80493" y="757339"/>
                  </a:lnTo>
                  <a:lnTo>
                    <a:pt x="56885" y="717289"/>
                  </a:lnTo>
                  <a:lnTo>
                    <a:pt x="37038" y="674828"/>
                  </a:lnTo>
                  <a:lnTo>
                    <a:pt x="21189" y="630199"/>
                  </a:lnTo>
                  <a:lnTo>
                    <a:pt x="9575" y="583647"/>
                  </a:lnTo>
                  <a:lnTo>
                    <a:pt x="2433" y="535416"/>
                  </a:lnTo>
                  <a:lnTo>
                    <a:pt x="0" y="485751"/>
                  </a:lnTo>
                  <a:lnTo>
                    <a:pt x="2352" y="437741"/>
                  </a:lnTo>
                  <a:lnTo>
                    <a:pt x="2433" y="436086"/>
                  </a:lnTo>
                  <a:lnTo>
                    <a:pt x="9575" y="387855"/>
                  </a:lnTo>
                  <a:lnTo>
                    <a:pt x="21189" y="341303"/>
                  </a:lnTo>
                  <a:lnTo>
                    <a:pt x="37038" y="296675"/>
                  </a:lnTo>
                  <a:lnTo>
                    <a:pt x="56885" y="254213"/>
                  </a:lnTo>
                  <a:lnTo>
                    <a:pt x="80493" y="214163"/>
                  </a:lnTo>
                  <a:lnTo>
                    <a:pt x="107625" y="176768"/>
                  </a:lnTo>
                  <a:lnTo>
                    <a:pt x="138044" y="142273"/>
                  </a:lnTo>
                  <a:lnTo>
                    <a:pt x="171514" y="110922"/>
                  </a:lnTo>
                  <a:lnTo>
                    <a:pt x="207797" y="82958"/>
                  </a:lnTo>
                  <a:lnTo>
                    <a:pt x="246657" y="58627"/>
                  </a:lnTo>
                  <a:lnTo>
                    <a:pt x="287857" y="38172"/>
                  </a:lnTo>
                  <a:lnTo>
                    <a:pt x="331159" y="21838"/>
                  </a:lnTo>
                  <a:lnTo>
                    <a:pt x="376327" y="9868"/>
                  </a:lnTo>
                  <a:lnTo>
                    <a:pt x="423124" y="2507"/>
                  </a:lnTo>
                  <a:lnTo>
                    <a:pt x="471313" y="0"/>
                  </a:lnTo>
                  <a:lnTo>
                    <a:pt x="517897" y="2376"/>
                  </a:lnTo>
                  <a:lnTo>
                    <a:pt x="563692" y="9419"/>
                  </a:lnTo>
                  <a:lnTo>
                    <a:pt x="608388" y="20996"/>
                  </a:lnTo>
                  <a:lnTo>
                    <a:pt x="651677" y="36975"/>
                  </a:lnTo>
                  <a:lnTo>
                    <a:pt x="693251" y="57224"/>
                  </a:lnTo>
                  <a:lnTo>
                    <a:pt x="732799" y="81612"/>
                  </a:lnTo>
                  <a:lnTo>
                    <a:pt x="770012" y="110005"/>
                  </a:lnTo>
                  <a:lnTo>
                    <a:pt x="804583" y="142273"/>
                  </a:lnTo>
                  <a:lnTo>
                    <a:pt x="835891" y="177902"/>
                  </a:lnTo>
                  <a:lnTo>
                    <a:pt x="863441" y="216256"/>
                  </a:lnTo>
                  <a:lnTo>
                    <a:pt x="887103" y="257015"/>
                  </a:lnTo>
                  <a:lnTo>
                    <a:pt x="906750" y="299862"/>
                  </a:lnTo>
                  <a:lnTo>
                    <a:pt x="922254" y="344478"/>
                  </a:lnTo>
                  <a:lnTo>
                    <a:pt x="933487" y="390543"/>
                  </a:lnTo>
                  <a:lnTo>
                    <a:pt x="940320" y="437741"/>
                  </a:lnTo>
                  <a:lnTo>
                    <a:pt x="942627" y="485751"/>
                  </a:lnTo>
                  <a:lnTo>
                    <a:pt x="940193" y="535416"/>
                  </a:lnTo>
                  <a:lnTo>
                    <a:pt x="933051" y="583647"/>
                  </a:lnTo>
                  <a:lnTo>
                    <a:pt x="921437" y="630199"/>
                  </a:lnTo>
                  <a:lnTo>
                    <a:pt x="905589" y="674828"/>
                  </a:lnTo>
                  <a:lnTo>
                    <a:pt x="885742" y="717289"/>
                  </a:lnTo>
                  <a:lnTo>
                    <a:pt x="862134" y="757339"/>
                  </a:lnTo>
                  <a:lnTo>
                    <a:pt x="835002" y="794734"/>
                  </a:lnTo>
                  <a:lnTo>
                    <a:pt x="804582" y="829229"/>
                  </a:lnTo>
                  <a:lnTo>
                    <a:pt x="771113" y="860581"/>
                  </a:lnTo>
                  <a:lnTo>
                    <a:pt x="734829" y="888544"/>
                  </a:lnTo>
                  <a:lnTo>
                    <a:pt x="695969" y="912875"/>
                  </a:lnTo>
                  <a:lnTo>
                    <a:pt x="654770" y="933330"/>
                  </a:lnTo>
                  <a:lnTo>
                    <a:pt x="611468" y="949664"/>
                  </a:lnTo>
                  <a:lnTo>
                    <a:pt x="566300" y="961634"/>
                  </a:lnTo>
                  <a:lnTo>
                    <a:pt x="519503" y="968995"/>
                  </a:lnTo>
                  <a:lnTo>
                    <a:pt x="471313" y="971503"/>
                  </a:lnTo>
                  <a:close/>
                </a:path>
              </a:pathLst>
            </a:custGeom>
            <a:solidFill>
              <a:srgbClr val="F1C13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5662798" y="1837625"/>
              <a:ext cx="942975" cy="971550"/>
            </a:xfrm>
            <a:custGeom>
              <a:rect b="b" l="l" r="r" t="t"/>
              <a:pathLst>
                <a:path extrusionOk="0" h="971550" w="942975">
                  <a:moveTo>
                    <a:pt x="0" y="485751"/>
                  </a:moveTo>
                  <a:lnTo>
                    <a:pt x="2433" y="436086"/>
                  </a:lnTo>
                  <a:lnTo>
                    <a:pt x="9575" y="387855"/>
                  </a:lnTo>
                  <a:lnTo>
                    <a:pt x="21189" y="341303"/>
                  </a:lnTo>
                  <a:lnTo>
                    <a:pt x="37038" y="296675"/>
                  </a:lnTo>
                  <a:lnTo>
                    <a:pt x="56885" y="254213"/>
                  </a:lnTo>
                  <a:lnTo>
                    <a:pt x="80493" y="214163"/>
                  </a:lnTo>
                  <a:lnTo>
                    <a:pt x="107625" y="176768"/>
                  </a:lnTo>
                  <a:lnTo>
                    <a:pt x="138044" y="142273"/>
                  </a:lnTo>
                  <a:lnTo>
                    <a:pt x="171514" y="110922"/>
                  </a:lnTo>
                  <a:lnTo>
                    <a:pt x="207797" y="82958"/>
                  </a:lnTo>
                  <a:lnTo>
                    <a:pt x="246657" y="58627"/>
                  </a:lnTo>
                  <a:lnTo>
                    <a:pt x="287857" y="38172"/>
                  </a:lnTo>
                  <a:lnTo>
                    <a:pt x="331159" y="21838"/>
                  </a:lnTo>
                  <a:lnTo>
                    <a:pt x="376327" y="9868"/>
                  </a:lnTo>
                  <a:lnTo>
                    <a:pt x="423124" y="2507"/>
                  </a:lnTo>
                  <a:lnTo>
                    <a:pt x="471313" y="0"/>
                  </a:lnTo>
                  <a:lnTo>
                    <a:pt x="517897" y="2376"/>
                  </a:lnTo>
                  <a:lnTo>
                    <a:pt x="563692" y="9419"/>
                  </a:lnTo>
                  <a:lnTo>
                    <a:pt x="608388" y="20996"/>
                  </a:lnTo>
                  <a:lnTo>
                    <a:pt x="651677" y="36975"/>
                  </a:lnTo>
                  <a:lnTo>
                    <a:pt x="693251" y="57224"/>
                  </a:lnTo>
                  <a:lnTo>
                    <a:pt x="732799" y="81612"/>
                  </a:lnTo>
                  <a:lnTo>
                    <a:pt x="770012" y="110005"/>
                  </a:lnTo>
                  <a:lnTo>
                    <a:pt x="804583" y="142273"/>
                  </a:lnTo>
                  <a:lnTo>
                    <a:pt x="835891" y="177902"/>
                  </a:lnTo>
                  <a:lnTo>
                    <a:pt x="863441" y="216256"/>
                  </a:lnTo>
                  <a:lnTo>
                    <a:pt x="887103" y="257015"/>
                  </a:lnTo>
                  <a:lnTo>
                    <a:pt x="906750" y="299862"/>
                  </a:lnTo>
                  <a:lnTo>
                    <a:pt x="922254" y="344478"/>
                  </a:lnTo>
                  <a:lnTo>
                    <a:pt x="933487" y="390543"/>
                  </a:lnTo>
                  <a:lnTo>
                    <a:pt x="940320" y="437741"/>
                  </a:lnTo>
                  <a:lnTo>
                    <a:pt x="942627" y="485751"/>
                  </a:lnTo>
                  <a:lnTo>
                    <a:pt x="940193" y="535416"/>
                  </a:lnTo>
                  <a:lnTo>
                    <a:pt x="933051" y="583647"/>
                  </a:lnTo>
                  <a:lnTo>
                    <a:pt x="921437" y="630199"/>
                  </a:lnTo>
                  <a:lnTo>
                    <a:pt x="905589" y="674828"/>
                  </a:lnTo>
                  <a:lnTo>
                    <a:pt x="885742" y="717289"/>
                  </a:lnTo>
                  <a:lnTo>
                    <a:pt x="862134" y="757339"/>
                  </a:lnTo>
                  <a:lnTo>
                    <a:pt x="835002" y="794734"/>
                  </a:lnTo>
                  <a:lnTo>
                    <a:pt x="804582" y="829229"/>
                  </a:lnTo>
                  <a:lnTo>
                    <a:pt x="771113" y="860581"/>
                  </a:lnTo>
                  <a:lnTo>
                    <a:pt x="734829" y="888544"/>
                  </a:lnTo>
                  <a:lnTo>
                    <a:pt x="695969" y="912875"/>
                  </a:lnTo>
                  <a:lnTo>
                    <a:pt x="654770" y="933330"/>
                  </a:lnTo>
                  <a:lnTo>
                    <a:pt x="611468" y="949664"/>
                  </a:lnTo>
                  <a:lnTo>
                    <a:pt x="566300" y="961634"/>
                  </a:lnTo>
                  <a:lnTo>
                    <a:pt x="519503" y="968995"/>
                  </a:lnTo>
                  <a:lnTo>
                    <a:pt x="471313" y="971503"/>
                  </a:lnTo>
                  <a:lnTo>
                    <a:pt x="423124" y="968995"/>
                  </a:lnTo>
                  <a:lnTo>
                    <a:pt x="376327" y="961634"/>
                  </a:lnTo>
                  <a:lnTo>
                    <a:pt x="331159" y="949664"/>
                  </a:lnTo>
                  <a:lnTo>
                    <a:pt x="287857" y="933330"/>
                  </a:lnTo>
                  <a:lnTo>
                    <a:pt x="246657" y="912875"/>
                  </a:lnTo>
                  <a:lnTo>
                    <a:pt x="207797" y="888544"/>
                  </a:lnTo>
                  <a:lnTo>
                    <a:pt x="171514" y="860581"/>
                  </a:lnTo>
                  <a:lnTo>
                    <a:pt x="138044" y="829229"/>
                  </a:lnTo>
                  <a:lnTo>
                    <a:pt x="107625" y="794734"/>
                  </a:lnTo>
                  <a:lnTo>
                    <a:pt x="80493" y="757339"/>
                  </a:lnTo>
                  <a:lnTo>
                    <a:pt x="56885" y="717289"/>
                  </a:lnTo>
                  <a:lnTo>
                    <a:pt x="37038" y="674828"/>
                  </a:lnTo>
                  <a:lnTo>
                    <a:pt x="21189" y="630199"/>
                  </a:lnTo>
                  <a:lnTo>
                    <a:pt x="9575" y="583647"/>
                  </a:lnTo>
                  <a:lnTo>
                    <a:pt x="2433" y="535416"/>
                  </a:lnTo>
                  <a:lnTo>
                    <a:pt x="0" y="485751"/>
                  </a:lnTo>
                  <a:close/>
                </a:path>
              </a:pathLst>
            </a:custGeom>
            <a:noFill/>
            <a:ln cap="flat" cmpd="sng" w="9525">
              <a:solidFill>
                <a:srgbClr val="685D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5662800" y="2766425"/>
              <a:ext cx="1002030" cy="446405"/>
            </a:xfrm>
            <a:custGeom>
              <a:rect b="b" l="l" r="r" t="t"/>
              <a:pathLst>
                <a:path extrusionOk="0" h="446405" w="1002029">
                  <a:moveTo>
                    <a:pt x="778605" y="446342"/>
                  </a:moveTo>
                  <a:lnTo>
                    <a:pt x="778605" y="334756"/>
                  </a:lnTo>
                  <a:lnTo>
                    <a:pt x="0" y="334756"/>
                  </a:lnTo>
                  <a:lnTo>
                    <a:pt x="0" y="111585"/>
                  </a:lnTo>
                  <a:lnTo>
                    <a:pt x="778605" y="111585"/>
                  </a:lnTo>
                  <a:lnTo>
                    <a:pt x="778605" y="0"/>
                  </a:lnTo>
                  <a:lnTo>
                    <a:pt x="1001777" y="223171"/>
                  </a:lnTo>
                  <a:lnTo>
                    <a:pt x="778605" y="446342"/>
                  </a:lnTo>
                  <a:close/>
                </a:path>
              </a:pathLst>
            </a:custGeom>
            <a:solidFill>
              <a:srgbClr val="F1C13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5662800" y="2766425"/>
              <a:ext cx="1002030" cy="446405"/>
            </a:xfrm>
            <a:custGeom>
              <a:rect b="b" l="l" r="r" t="t"/>
              <a:pathLst>
                <a:path extrusionOk="0" h="446405" w="1002029">
                  <a:moveTo>
                    <a:pt x="0" y="111585"/>
                  </a:moveTo>
                  <a:lnTo>
                    <a:pt x="778605" y="111585"/>
                  </a:lnTo>
                  <a:lnTo>
                    <a:pt x="778605" y="0"/>
                  </a:lnTo>
                  <a:lnTo>
                    <a:pt x="1001777" y="223171"/>
                  </a:lnTo>
                  <a:lnTo>
                    <a:pt x="778605" y="446342"/>
                  </a:lnTo>
                  <a:lnTo>
                    <a:pt x="778605" y="334756"/>
                  </a:lnTo>
                  <a:lnTo>
                    <a:pt x="0" y="334756"/>
                  </a:lnTo>
                  <a:lnTo>
                    <a:pt x="0" y="111585"/>
                  </a:lnTo>
                  <a:close/>
                </a:path>
              </a:pathLst>
            </a:custGeom>
            <a:noFill/>
            <a:ln cap="flat" cmpd="sng" w="9525">
              <a:solidFill>
                <a:srgbClr val="685D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1"/>
          <p:cNvSpPr txBox="1"/>
          <p:nvPr/>
        </p:nvSpPr>
        <p:spPr>
          <a:xfrm>
            <a:off x="5679723" y="2164635"/>
            <a:ext cx="865505" cy="94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Llama 4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Apr 2025</a:t>
            </a:r>
            <a:endParaRPr sz="15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8562" y="1700400"/>
            <a:ext cx="6565776" cy="19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sp>
        <p:nvSpPr>
          <p:cNvPr id="316" name="Google Shape;316;p48"/>
          <p:cNvSpPr txBox="1"/>
          <p:nvPr/>
        </p:nvSpPr>
        <p:spPr>
          <a:xfrm>
            <a:off x="384725" y="1217829"/>
            <a:ext cx="6771005" cy="2246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Pós-treinamento do Llama 4 – Destaques: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3535" lvl="0" marL="469265" rtl="0" algn="l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Pipeline pós-treinamento reformulado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3534" lvl="1" marL="926464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SFT leve → RL online multimodal → DPO leve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3534" lvl="1" marL="926464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Foco em prompts desafiadores e filtragem adaptativa contínua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3534" lvl="1" marL="926464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Redução de dados fáceis para melhor raciocínio e criatividade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3535" lvl="0" marL="469265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Desempenho de ponta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3534" lvl="1" marL="926464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Supera GPT-4o, Gemini 2.0 e DeepSeek v3.1 em benchmarks chave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3534" lvl="1" marL="926464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Compreensão de imagem + texto, raciocínio, codificação e mais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/>
        </p:nvSpPr>
        <p:spPr>
          <a:xfrm>
            <a:off x="384725" y="4810107"/>
            <a:ext cx="346773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homa"/>
                <a:ea typeface="Tahoma"/>
                <a:cs typeface="Tahoma"/>
                <a:sym typeface="Tahoma"/>
              </a:rPr>
              <a:t>Fonte:  </a:t>
            </a: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https://ai.meta.com/blog/llama-4-multimodal-intelligence/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2350" y="823841"/>
            <a:ext cx="6533911" cy="386883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4012" y="786233"/>
            <a:ext cx="5798274" cy="406180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0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sp>
        <p:nvSpPr>
          <p:cNvPr id="332" name="Google Shape;332;p50"/>
          <p:cNvSpPr txBox="1"/>
          <p:nvPr/>
        </p:nvSpPr>
        <p:spPr>
          <a:xfrm>
            <a:off x="384725" y="4156311"/>
            <a:ext cx="2329180" cy="423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homa"/>
                <a:ea typeface="Tahoma"/>
                <a:cs typeface="Tahoma"/>
                <a:sym typeface="Tahoma"/>
              </a:rPr>
              <a:t>Fonte:</a:t>
            </a:r>
            <a:endParaRPr sz="9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5080" rtl="0" algn="l">
              <a:lnSpc>
                <a:spcPct val="114444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https://ai.meta.com/blog/llama-4-multimod</a:t>
            </a:r>
            <a:r>
              <a:rPr lang="en" sz="900">
                <a:solidFill>
                  <a:srgbClr val="009668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al-intelligence/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3" name="Google Shape;333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/>
        </p:nvSpPr>
        <p:spPr>
          <a:xfrm>
            <a:off x="384725" y="4592556"/>
            <a:ext cx="346773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homa"/>
                <a:ea typeface="Tahoma"/>
                <a:cs typeface="Tahoma"/>
                <a:sym typeface="Tahoma"/>
              </a:rPr>
              <a:t>Fonte:  </a:t>
            </a: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https://ai.meta.com/blog/llama-4-multimodal-intelligence/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9" name="Google Shape;33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820" y="1127620"/>
            <a:ext cx="7237528" cy="32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pic>
        <p:nvPicPr>
          <p:cNvPr id="341" name="Google Shape;34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384725" y="4592556"/>
            <a:ext cx="346773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homa"/>
                <a:ea typeface="Tahoma"/>
                <a:cs typeface="Tahoma"/>
                <a:sym typeface="Tahoma"/>
              </a:rPr>
              <a:t>Fonte:  </a:t>
            </a: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https://ai.meta.com/blog/llama-4-multimodal-intelligence/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7" name="Google Shape;34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7998" y="1116484"/>
            <a:ext cx="5747861" cy="329442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2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pic>
        <p:nvPicPr>
          <p:cNvPr id="349" name="Google Shape;34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/>
        </p:nvSpPr>
        <p:spPr>
          <a:xfrm>
            <a:off x="384725" y="1218338"/>
            <a:ext cx="75591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Levando </a:t>
            </a:r>
            <a:r>
              <a:rPr b="1" lang="en"/>
              <a:t>o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L</a:t>
            </a:r>
            <a:r>
              <a:rPr b="1" lang="en"/>
              <a:t>L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"/>
              <a:t>MA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a Novos Tamanhos: Llama 4 Behemoth (2T)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Modelo Multimodal de Alta Performance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288 bilhões de parâmetros ativos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16 especialistas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Aproximadamente 2 trilhões de parâmetros totais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Função como Modelo Professor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Codistilação do Llama 4 Maverick com o Behemoth como professor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Nova função de perda ponderada dinamicamente entre alvos rígidos e suaves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Pós-Treinamento com Ênfase em Qualidade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Poda de 95% dos dados da SFT para foco em dados de alta qualidade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Estratégia de SFT leve seguida por aprendizado por reforço em larga escala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Currículo adaptativo com prompts de dificuldade crescente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Filtragem dinâmica de prompts com vantagem zero e lotes com capacidades mistas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pic>
        <p:nvPicPr>
          <p:cNvPr id="356" name="Google Shape;35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/>
        </p:nvSpPr>
        <p:spPr>
          <a:xfrm>
            <a:off x="384725" y="1209803"/>
            <a:ext cx="8002270" cy="2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Levando a Lhama a Novos Tamanhos: Llama 4 Behemoth (2T)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7071"/>
              </a:lnSpc>
              <a:spcBef>
                <a:spcPts val="1115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Infraestrutura de RL Reformulada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Treinamento online totalmente assíncrono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Paralelização MoE otimizada para velocidade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Alocação flexível de modelos em diferentes GPUs para balanceamento de recursos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1" marL="927100" marR="389255" rtl="0" algn="l">
              <a:lnSpc>
                <a:spcPct val="114285"/>
              </a:lnSpc>
              <a:spcBef>
                <a:spcPts val="75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Aumento de eficiência de treinamento em aproximadamente 10 vezes em relação às gerações anteriores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Resultados Obtidos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Desempenho de ponta em benchmarks de matemática, multilinguismo e imagem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Capacidade robusta para tarefas de raciocínio, codificação e ensino de modelos menores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pic>
        <p:nvPicPr>
          <p:cNvPr id="363" name="Google Shape;3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/>
        </p:nvSpPr>
        <p:spPr>
          <a:xfrm>
            <a:off x="384725" y="4635609"/>
            <a:ext cx="346773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homa"/>
                <a:ea typeface="Tahoma"/>
                <a:cs typeface="Tahoma"/>
                <a:sym typeface="Tahoma"/>
              </a:rPr>
              <a:t>Fonte:  </a:t>
            </a: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https://ai.meta.com/blog/llama-4-multimodal-intelligence/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9" name="Google Shape;36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500" y="980022"/>
            <a:ext cx="8021006" cy="347942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5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pic>
        <p:nvPicPr>
          <p:cNvPr id="371" name="Google Shape;37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/>
        </p:nvSpPr>
        <p:spPr>
          <a:xfrm>
            <a:off x="384725" y="1218338"/>
            <a:ext cx="4373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Salvaguardas e Proteções no Llama 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Compromisso com Segurança e Utilidade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Mitigações em Diferentes Níveis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Abordagens em Nível de Sistema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Llama Guard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Prompt Guard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CyberSecEval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Avaliações e Red-Teaming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0" marL="92646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Sondagem Dinâmica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Adversarial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0" marL="926464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GOAT (Generative Offensive Agent Testing)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6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pic>
        <p:nvPicPr>
          <p:cNvPr id="378" name="Google Shape;37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/>
          <p:nvPr/>
        </p:nvSpPr>
        <p:spPr>
          <a:xfrm>
            <a:off x="384725" y="1218338"/>
            <a:ext cx="82752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Lidando com viés:</a:t>
            </a:r>
            <a:endParaRPr b="1" sz="1400"/>
          </a:p>
          <a:p>
            <a:pPr indent="-335915" lvl="0" marL="469265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Redução na taxa de recusas de tópicos políticos e sociais: de 7% (Llama 3.3) para menos de 2%.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Maior equilíbrio nas recusas: menos de 1% das recusas são assimétricas em tópicos debatidos.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0" marL="4699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Redução significativa de respostas com inclinação política: desempenho comparável ao Grok, com metade da taxa observada no Llama 3.3.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7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4</a:t>
            </a:r>
            <a:endParaRPr/>
          </a:p>
        </p:txBody>
      </p:sp>
      <p:pic>
        <p:nvPicPr>
          <p:cNvPr id="385" name="Google Shape;38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3.1</a:t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505993" y="1300234"/>
            <a:ext cx="8105775" cy="1743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Llama 3.1 é um modelo de linguagem autorregressivo baseado em arquitetura Transformer otimizada lançado em Julho de 2024.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0" marL="348615" marR="448309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Todos os modelos utilizam Grouped-Query Attention (GQA) para melhorar a escalabilidade e eficiência da inferência.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0" marL="348615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As versões ajustadas foram treinadas com ajuste fino supervisionado (SFT) e aprendizado por reforço com feedback humano (RLHF), visando maior alinhamento com preferências humanas em termos de utilidade e segurança.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Stack</a:t>
            </a: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384725" y="1300234"/>
            <a:ext cx="8283575" cy="100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Llama Stack é uma estrutura criada para facilitar o desenvolvimento e a implantação de aplicações de IA generativa baseadas nos modelos Llama da Meta. Isso é feito por meio de um conjunto de APIs padronizadas e componentes para tarefas como inferência, segurança, gerenciamento de memória e capacidades de agentes.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84725" y="2863857"/>
            <a:ext cx="2320290" cy="112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Objetivos e benefícios: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Padronização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Sinergia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Desenvolvimento fluido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Stack</a:t>
            </a:r>
            <a:endParaRPr/>
          </a:p>
        </p:txBody>
      </p:sp>
      <p:sp>
        <p:nvSpPr>
          <p:cNvPr id="399" name="Google Shape;399;p59"/>
          <p:cNvSpPr txBox="1"/>
          <p:nvPr/>
        </p:nvSpPr>
        <p:spPr>
          <a:xfrm>
            <a:off x="384725" y="4017481"/>
            <a:ext cx="3437254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Fonte:</a:t>
            </a:r>
            <a:endParaRPr sz="8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5080" rtl="0" algn="l">
              <a:lnSpc>
                <a:spcPct val="11875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https://ai.meta.com/blog/llama-3-2-connect-2024-vision-edge-mobile-</a:t>
            </a:r>
            <a:r>
              <a:rPr lang="en" sz="800">
                <a:solidFill>
                  <a:srgbClr val="009668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sz="8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devices/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0" name="Google Shape;400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9525" y="617375"/>
            <a:ext cx="4665323" cy="417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Stack</a:t>
            </a:r>
            <a:endParaRPr/>
          </a:p>
        </p:txBody>
      </p:sp>
      <p:sp>
        <p:nvSpPr>
          <p:cNvPr id="407" name="Google Shape;407;p60"/>
          <p:cNvSpPr txBox="1"/>
          <p:nvPr/>
        </p:nvSpPr>
        <p:spPr>
          <a:xfrm>
            <a:off x="384725" y="1209803"/>
            <a:ext cx="8150859" cy="2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 conjunto completo de lançamentos inclui: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7071"/>
              </a:lnSpc>
              <a:spcBef>
                <a:spcPts val="1115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Llama CLI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Código cliente em várias linguagens, incluindo Python, Node, Kotlin e Swift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Containers Docker para o </a:t>
            </a:r>
            <a:r>
              <a:rPr i="1" lang="en" sz="1400">
                <a:latin typeface="Arial"/>
                <a:ea typeface="Arial"/>
                <a:cs typeface="Arial"/>
                <a:sym typeface="Arial"/>
              </a:rPr>
              <a:t>Llama Stack Distribution Server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e o </a:t>
            </a:r>
            <a:r>
              <a:rPr i="1" lang="en" sz="1400">
                <a:latin typeface="Arial"/>
                <a:ea typeface="Arial"/>
                <a:cs typeface="Arial"/>
                <a:sym typeface="Arial"/>
              </a:rPr>
              <a:t>Agents API Provider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Distribuições múltiplas: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Distribuição em nó único da Llama Stack]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4" lvl="1" marL="926464" rtl="0" algn="l">
              <a:lnSpc>
                <a:spcPct val="113928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Distribuições em nuvem da Llama Stack]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1" marL="927100" marR="5080" rtl="0" algn="l">
              <a:lnSpc>
                <a:spcPct val="114285"/>
              </a:lnSpc>
              <a:spcBef>
                <a:spcPts val="75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Distribuição da Llama Stack em dispositivos móveis (on-device) no iOS, implementada com PyTorch ExecuTorch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10714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Distribuição local (on-prem) da Llama Stack, com suporte da Dell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1875" y="117136"/>
            <a:ext cx="4400625" cy="47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1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Stack</a:t>
            </a:r>
            <a:endParaRPr/>
          </a:p>
        </p:txBody>
      </p:sp>
      <p:sp>
        <p:nvSpPr>
          <p:cNvPr id="415" name="Google Shape;415;p61"/>
          <p:cNvSpPr txBox="1"/>
          <p:nvPr/>
        </p:nvSpPr>
        <p:spPr>
          <a:xfrm>
            <a:off x="384725" y="4037906"/>
            <a:ext cx="23780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Fonte:</a:t>
            </a:r>
            <a:endParaRPr sz="8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5080" rtl="0" algn="l">
              <a:lnSpc>
                <a:spcPct val="11875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https://ai.meta.com/blog/llama-3-2-connect-202</a:t>
            </a:r>
            <a:r>
              <a:rPr lang="en" sz="800">
                <a:solidFill>
                  <a:srgbClr val="009668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sz="8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4-vision-edge-mobile-devices/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6" name="Google Shape;41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type="title"/>
          </p:nvPr>
        </p:nvSpPr>
        <p:spPr>
          <a:xfrm>
            <a:off x="384725" y="134200"/>
            <a:ext cx="39807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422" name="Google Shape;42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200" y="902178"/>
            <a:ext cx="6367775" cy="188226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2"/>
          <p:cNvSpPr txBox="1"/>
          <p:nvPr/>
        </p:nvSpPr>
        <p:spPr>
          <a:xfrm>
            <a:off x="3016050" y="915868"/>
            <a:ext cx="16897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85D46"/>
                </a:solidFill>
                <a:latin typeface="Arial Black"/>
                <a:ea typeface="Arial Black"/>
                <a:cs typeface="Arial Black"/>
                <a:sym typeface="Arial Black"/>
              </a:rPr>
              <a:t>Version 3.1- 8B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25" name="Google Shape;4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974" y="3150649"/>
            <a:ext cx="6367775" cy="1688597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2"/>
          <p:cNvSpPr txBox="1"/>
          <p:nvPr/>
        </p:nvSpPr>
        <p:spPr>
          <a:xfrm>
            <a:off x="3016050" y="3109430"/>
            <a:ext cx="182054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85D46"/>
                </a:solidFill>
                <a:latin typeface="Arial Black"/>
                <a:ea typeface="Arial Black"/>
                <a:cs typeface="Arial Black"/>
                <a:sym typeface="Arial Black"/>
              </a:rPr>
              <a:t>Version 3.2- 11B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63"/>
          <p:cNvGrpSpPr/>
          <p:nvPr/>
        </p:nvGrpSpPr>
        <p:grpSpPr>
          <a:xfrm>
            <a:off x="506399" y="3137749"/>
            <a:ext cx="5799455" cy="1884775"/>
            <a:chOff x="506399" y="3137749"/>
            <a:chExt cx="5799455" cy="1884775"/>
          </a:xfrm>
        </p:grpSpPr>
        <p:pic>
          <p:nvPicPr>
            <p:cNvPr id="432" name="Google Shape;432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572" y="3137749"/>
              <a:ext cx="5174878" cy="183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63"/>
            <p:cNvSpPr/>
            <p:nvPr/>
          </p:nvSpPr>
          <p:spPr>
            <a:xfrm>
              <a:off x="506399" y="3187374"/>
              <a:ext cx="5799455" cy="1835150"/>
            </a:xfrm>
            <a:custGeom>
              <a:rect b="b" l="l" r="r" t="t"/>
              <a:pathLst>
                <a:path extrusionOk="0" h="1835150" w="5799455">
                  <a:moveTo>
                    <a:pt x="0" y="0"/>
                  </a:moveTo>
                  <a:lnTo>
                    <a:pt x="5798999" y="0"/>
                  </a:lnTo>
                  <a:lnTo>
                    <a:pt x="5798999" y="1834799"/>
                  </a:lnTo>
                  <a:lnTo>
                    <a:pt x="0" y="18347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rgbClr val="685D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63"/>
          <p:cNvSpPr txBox="1"/>
          <p:nvPr>
            <p:ph type="title"/>
          </p:nvPr>
        </p:nvSpPr>
        <p:spPr>
          <a:xfrm>
            <a:off x="384725" y="134200"/>
            <a:ext cx="40845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435" name="Google Shape;43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812" y="921067"/>
            <a:ext cx="7908630" cy="211319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3"/>
          <p:cNvSpPr txBox="1"/>
          <p:nvPr/>
        </p:nvSpPr>
        <p:spPr>
          <a:xfrm>
            <a:off x="4009550" y="889518"/>
            <a:ext cx="18796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85D46"/>
                </a:solidFill>
                <a:latin typeface="Arial Black"/>
                <a:ea typeface="Arial Black"/>
                <a:cs typeface="Arial Black"/>
                <a:sym typeface="Arial Black"/>
              </a:rPr>
              <a:t>Version 3.3 - 70B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38" name="Google Shape;438;p63"/>
          <p:cNvSpPr txBox="1"/>
          <p:nvPr/>
        </p:nvSpPr>
        <p:spPr>
          <a:xfrm>
            <a:off x="6378425" y="3888230"/>
            <a:ext cx="24117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85D46"/>
                </a:solidFill>
                <a:latin typeface="Arial Black"/>
                <a:ea typeface="Arial Black"/>
                <a:cs typeface="Arial Black"/>
                <a:sym typeface="Arial Black"/>
              </a:rPr>
              <a:t>Version 4.5 - chatGPT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64"/>
          <p:cNvGrpSpPr/>
          <p:nvPr/>
        </p:nvGrpSpPr>
        <p:grpSpPr>
          <a:xfrm>
            <a:off x="129100" y="1227741"/>
            <a:ext cx="6334695" cy="3836307"/>
            <a:chOff x="129100" y="1227741"/>
            <a:chExt cx="6334695" cy="3836307"/>
          </a:xfrm>
        </p:grpSpPr>
        <p:pic>
          <p:nvPicPr>
            <p:cNvPr id="444" name="Google Shape;444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1476" y="1227741"/>
              <a:ext cx="6132319" cy="130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100" y="2318974"/>
              <a:ext cx="5957723" cy="27450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6" name="Google Shape;446;p64"/>
          <p:cNvSpPr txBox="1"/>
          <p:nvPr>
            <p:ph type="ctrTitle"/>
          </p:nvPr>
        </p:nvSpPr>
        <p:spPr>
          <a:xfrm>
            <a:off x="245724" y="114340"/>
            <a:ext cx="865255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511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447" name="Google Shape;447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4"/>
          <p:cNvSpPr txBox="1"/>
          <p:nvPr/>
        </p:nvSpPr>
        <p:spPr>
          <a:xfrm>
            <a:off x="4104425" y="848905"/>
            <a:ext cx="11430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85D46"/>
                </a:solidFill>
                <a:latin typeface="Arial Black"/>
                <a:ea typeface="Arial Black"/>
                <a:cs typeface="Arial Black"/>
                <a:sym typeface="Arial Black"/>
              </a:rPr>
              <a:t>Version 4.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 txBox="1"/>
          <p:nvPr>
            <p:ph type="title"/>
          </p:nvPr>
        </p:nvSpPr>
        <p:spPr>
          <a:xfrm>
            <a:off x="384725" y="134190"/>
            <a:ext cx="270002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454" name="Google Shape;45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65"/>
          <p:cNvGrpSpPr/>
          <p:nvPr/>
        </p:nvGrpSpPr>
        <p:grpSpPr>
          <a:xfrm>
            <a:off x="4001625" y="785024"/>
            <a:ext cx="5019349" cy="3256949"/>
            <a:chOff x="4001625" y="785024"/>
            <a:chExt cx="5019349" cy="3256949"/>
          </a:xfrm>
        </p:grpSpPr>
        <p:pic>
          <p:nvPicPr>
            <p:cNvPr id="456" name="Google Shape;456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01625" y="785024"/>
              <a:ext cx="5019349" cy="3256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65"/>
            <p:cNvSpPr/>
            <p:nvPr/>
          </p:nvSpPr>
          <p:spPr>
            <a:xfrm>
              <a:off x="5769049" y="1975974"/>
              <a:ext cx="725170" cy="445134"/>
            </a:xfrm>
            <a:custGeom>
              <a:rect b="b" l="l" r="r" t="t"/>
              <a:pathLst>
                <a:path extrusionOk="0" h="445135" w="725170">
                  <a:moveTo>
                    <a:pt x="0" y="0"/>
                  </a:moveTo>
                  <a:lnTo>
                    <a:pt x="724799" y="0"/>
                  </a:lnTo>
                  <a:lnTo>
                    <a:pt x="724799" y="444899"/>
                  </a:lnTo>
                  <a:lnTo>
                    <a:pt x="0" y="4448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65"/>
          <p:cNvGrpSpPr/>
          <p:nvPr/>
        </p:nvGrpSpPr>
        <p:grpSpPr>
          <a:xfrm>
            <a:off x="421045" y="937819"/>
            <a:ext cx="3188397" cy="971430"/>
            <a:chOff x="421045" y="937819"/>
            <a:chExt cx="3188397" cy="971430"/>
          </a:xfrm>
        </p:grpSpPr>
        <p:pic>
          <p:nvPicPr>
            <p:cNvPr id="459" name="Google Shape;459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1045" y="937819"/>
              <a:ext cx="1522286" cy="971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65"/>
            <p:cNvSpPr/>
            <p:nvPr/>
          </p:nvSpPr>
          <p:spPr>
            <a:xfrm>
              <a:off x="1731112" y="1189253"/>
              <a:ext cx="1878330" cy="577215"/>
            </a:xfrm>
            <a:custGeom>
              <a:rect b="b" l="l" r="r" t="t"/>
              <a:pathLst>
                <a:path extrusionOk="0" h="577214" w="1878329">
                  <a:moveTo>
                    <a:pt x="1781257" y="577093"/>
                  </a:moveTo>
                  <a:lnTo>
                    <a:pt x="1791157" y="538618"/>
                  </a:lnTo>
                  <a:lnTo>
                    <a:pt x="0" y="76949"/>
                  </a:lnTo>
                  <a:lnTo>
                    <a:pt x="19799" y="0"/>
                  </a:lnTo>
                  <a:lnTo>
                    <a:pt x="1810957" y="461668"/>
                  </a:lnTo>
                  <a:lnTo>
                    <a:pt x="1820857" y="423193"/>
                  </a:lnTo>
                  <a:lnTo>
                    <a:pt x="1877999" y="519974"/>
                  </a:lnTo>
                  <a:lnTo>
                    <a:pt x="1781257" y="577093"/>
                  </a:lnTo>
                  <a:close/>
                </a:path>
              </a:pathLst>
            </a:custGeom>
            <a:solidFill>
              <a:srgbClr val="A1E7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5"/>
            <p:cNvSpPr/>
            <p:nvPr/>
          </p:nvSpPr>
          <p:spPr>
            <a:xfrm>
              <a:off x="1731112" y="1189253"/>
              <a:ext cx="1878330" cy="577215"/>
            </a:xfrm>
            <a:custGeom>
              <a:rect b="b" l="l" r="r" t="t"/>
              <a:pathLst>
                <a:path extrusionOk="0" h="577214" w="1878329">
                  <a:moveTo>
                    <a:pt x="19799" y="0"/>
                  </a:moveTo>
                  <a:lnTo>
                    <a:pt x="1810957" y="461668"/>
                  </a:lnTo>
                  <a:lnTo>
                    <a:pt x="1820857" y="423193"/>
                  </a:lnTo>
                  <a:lnTo>
                    <a:pt x="1877999" y="519974"/>
                  </a:lnTo>
                  <a:lnTo>
                    <a:pt x="1781257" y="577093"/>
                  </a:lnTo>
                  <a:lnTo>
                    <a:pt x="1791157" y="538618"/>
                  </a:lnTo>
                  <a:lnTo>
                    <a:pt x="0" y="76949"/>
                  </a:lnTo>
                  <a:lnTo>
                    <a:pt x="197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85D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65"/>
          <p:cNvSpPr txBox="1"/>
          <p:nvPr/>
        </p:nvSpPr>
        <p:spPr>
          <a:xfrm>
            <a:off x="4918624" y="302205"/>
            <a:ext cx="107759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85D46"/>
                </a:solidFill>
                <a:latin typeface="Tahoma"/>
                <a:ea typeface="Tahoma"/>
                <a:cs typeface="Tahoma"/>
                <a:sym typeface="Tahoma"/>
              </a:rPr>
              <a:t>Version 4.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3" name="Google Shape;463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2110928"/>
            <a:ext cx="3769774" cy="235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>
            <p:ph type="title"/>
          </p:nvPr>
        </p:nvSpPr>
        <p:spPr>
          <a:xfrm>
            <a:off x="384725" y="134190"/>
            <a:ext cx="270002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469" name="Google Shape;46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00" y="655400"/>
            <a:ext cx="6191249" cy="2171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6"/>
          <p:cNvSpPr txBox="1"/>
          <p:nvPr/>
        </p:nvSpPr>
        <p:spPr>
          <a:xfrm>
            <a:off x="271574" y="695649"/>
            <a:ext cx="8387080" cy="1998980"/>
          </a:xfrm>
          <a:prstGeom prst="rect">
            <a:avLst/>
          </a:prstGeom>
          <a:noFill/>
          <a:ln cap="flat" cmpd="sng" w="28550">
            <a:solidFill>
              <a:srgbClr val="1011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814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7653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112"/>
                </a:solidFill>
                <a:latin typeface="Arial Black"/>
                <a:ea typeface="Arial Black"/>
                <a:cs typeface="Arial Black"/>
                <a:sym typeface="Arial Black"/>
              </a:rPr>
              <a:t>Version 4- Llama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72" name="Google Shape;47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4275" y="2827100"/>
            <a:ext cx="2112450" cy="21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6"/>
          <p:cNvSpPr txBox="1"/>
          <p:nvPr/>
        </p:nvSpPr>
        <p:spPr>
          <a:xfrm>
            <a:off x="645424" y="2783500"/>
            <a:ext cx="7129780" cy="2171700"/>
          </a:xfrm>
          <a:prstGeom prst="rect">
            <a:avLst/>
          </a:prstGeom>
          <a:noFill/>
          <a:ln cap="flat" cmpd="sng" w="28550">
            <a:solidFill>
              <a:srgbClr val="1011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43928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112"/>
                </a:solidFill>
                <a:latin typeface="Arial Black"/>
                <a:ea typeface="Arial Black"/>
                <a:cs typeface="Arial Black"/>
                <a:sym typeface="Arial Black"/>
              </a:rPr>
              <a:t>Version 4.5 - chatGPT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title"/>
          </p:nvPr>
        </p:nvSpPr>
        <p:spPr>
          <a:xfrm>
            <a:off x="384725" y="134190"/>
            <a:ext cx="270002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479" name="Google Shape;47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7"/>
          <p:cNvSpPr txBox="1"/>
          <p:nvPr/>
        </p:nvSpPr>
        <p:spPr>
          <a:xfrm>
            <a:off x="4789549" y="451130"/>
            <a:ext cx="12731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112"/>
                </a:solidFill>
                <a:latin typeface="Arial Black"/>
                <a:ea typeface="Arial Black"/>
                <a:cs typeface="Arial Black"/>
                <a:sym typeface="Arial Black"/>
              </a:rPr>
              <a:t>Version 3.1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81" name="Google Shape;48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344" y="946775"/>
            <a:ext cx="6332362" cy="3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3.1</a:t>
            </a:r>
            <a:endParaRPr/>
          </a:p>
        </p:txBody>
      </p:sp>
      <p:sp>
        <p:nvSpPr>
          <p:cNvPr id="124" name="Google Shape;124;p23"/>
          <p:cNvSpPr txBox="1"/>
          <p:nvPr/>
        </p:nvSpPr>
        <p:spPr>
          <a:xfrm>
            <a:off x="384725" y="1332238"/>
            <a:ext cx="7852409" cy="112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Tamanhos dos Modelos Disponíveis: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8B, 70B e 405B parâmetros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0" marL="4699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Os tamanhos referem-se à quantidade de parâmetros dos modelos. Os contadores de tokens referem-se exclusivamente aos dados de pré-treinamento.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384725" y="4583183"/>
            <a:ext cx="5029835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https://github.com/meta-llama/llama-models/blob/main/models/llama3_1/MODEL_CARD.md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644" y="2627280"/>
            <a:ext cx="7052124" cy="172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/>
          <p:nvPr>
            <p:ph type="title"/>
          </p:nvPr>
        </p:nvSpPr>
        <p:spPr>
          <a:xfrm>
            <a:off x="384725" y="134190"/>
            <a:ext cx="270002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487" name="Google Shape;48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8"/>
          <p:cNvSpPr txBox="1"/>
          <p:nvPr/>
        </p:nvSpPr>
        <p:spPr>
          <a:xfrm>
            <a:off x="4789549" y="451130"/>
            <a:ext cx="12731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112"/>
                </a:solidFill>
                <a:latin typeface="Arial Black"/>
                <a:ea typeface="Arial Black"/>
                <a:cs typeface="Arial Black"/>
                <a:sym typeface="Arial Black"/>
              </a:rPr>
              <a:t>Version 3.2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89" name="Google Shape;48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159" y="883750"/>
            <a:ext cx="6058646" cy="3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>
            <p:ph type="title"/>
          </p:nvPr>
        </p:nvSpPr>
        <p:spPr>
          <a:xfrm>
            <a:off x="384725" y="134190"/>
            <a:ext cx="270002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495" name="Google Shape;49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9"/>
          <p:cNvSpPr txBox="1"/>
          <p:nvPr/>
        </p:nvSpPr>
        <p:spPr>
          <a:xfrm>
            <a:off x="4789549" y="451130"/>
            <a:ext cx="12731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112"/>
                </a:solidFill>
                <a:latin typeface="Arial Black"/>
                <a:ea typeface="Arial Black"/>
                <a:cs typeface="Arial Black"/>
                <a:sym typeface="Arial Black"/>
              </a:rPr>
              <a:t>Version 3.3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97" name="Google Shape;497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275" y="1036150"/>
            <a:ext cx="8239124" cy="20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384725" y="134190"/>
            <a:ext cx="270002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503" name="Google Shape;50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449" y="1268574"/>
            <a:ext cx="5791199" cy="1600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0"/>
          <p:cNvSpPr txBox="1"/>
          <p:nvPr/>
        </p:nvSpPr>
        <p:spPr>
          <a:xfrm>
            <a:off x="4789549" y="451130"/>
            <a:ext cx="11430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112"/>
                </a:solidFill>
                <a:latin typeface="Arial Black"/>
                <a:ea typeface="Arial Black"/>
                <a:cs typeface="Arial Black"/>
                <a:sym typeface="Arial Black"/>
              </a:rPr>
              <a:t>Version 4.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1"/>
          <p:cNvSpPr txBox="1"/>
          <p:nvPr>
            <p:ph type="title"/>
          </p:nvPr>
        </p:nvSpPr>
        <p:spPr>
          <a:xfrm>
            <a:off x="384725" y="134190"/>
            <a:ext cx="270002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511" name="Google Shape;51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1"/>
          <p:cNvSpPr txBox="1"/>
          <p:nvPr/>
        </p:nvSpPr>
        <p:spPr>
          <a:xfrm>
            <a:off x="4789549" y="451130"/>
            <a:ext cx="11430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112"/>
                </a:solidFill>
                <a:latin typeface="Arial Black"/>
                <a:ea typeface="Arial Black"/>
                <a:cs typeface="Arial Black"/>
                <a:sym typeface="Arial Black"/>
              </a:rPr>
              <a:t>Version 4.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13" name="Google Shape;51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618" y="973100"/>
            <a:ext cx="5490577" cy="3909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384725" y="134190"/>
            <a:ext cx="270002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519" name="Google Shape;51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2"/>
          <p:cNvSpPr txBox="1"/>
          <p:nvPr/>
        </p:nvSpPr>
        <p:spPr>
          <a:xfrm>
            <a:off x="4789549" y="451130"/>
            <a:ext cx="11430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112"/>
                </a:solidFill>
                <a:latin typeface="Arial Black"/>
                <a:ea typeface="Arial Black"/>
                <a:cs typeface="Arial Black"/>
                <a:sym typeface="Arial Black"/>
              </a:rPr>
              <a:t>Version 4.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21" name="Google Shape;52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400" y="1343025"/>
            <a:ext cx="5953124" cy="25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3"/>
          <p:cNvSpPr txBox="1"/>
          <p:nvPr>
            <p:ph type="title"/>
          </p:nvPr>
        </p:nvSpPr>
        <p:spPr>
          <a:xfrm>
            <a:off x="384725" y="134190"/>
            <a:ext cx="270002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com LLaMA</a:t>
            </a:r>
            <a:endParaRPr/>
          </a:p>
        </p:txBody>
      </p:sp>
      <p:pic>
        <p:nvPicPr>
          <p:cNvPr id="527" name="Google Shape;52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3"/>
          <p:cNvSpPr txBox="1"/>
          <p:nvPr/>
        </p:nvSpPr>
        <p:spPr>
          <a:xfrm>
            <a:off x="4789549" y="451130"/>
            <a:ext cx="11430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112"/>
                </a:solidFill>
                <a:latin typeface="Arial Black"/>
                <a:ea typeface="Arial Black"/>
                <a:cs typeface="Arial Black"/>
                <a:sym typeface="Arial Black"/>
              </a:rPr>
              <a:t>Version 4.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29" name="Google Shape;529;p7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1719325"/>
            <a:ext cx="2482625" cy="24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1937" y="1745060"/>
            <a:ext cx="2482625" cy="243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3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12163" y="1745475"/>
            <a:ext cx="2430336" cy="2430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4"/>
          <p:cNvSpPr txBox="1"/>
          <p:nvPr/>
        </p:nvSpPr>
        <p:spPr>
          <a:xfrm>
            <a:off x="384725" y="134190"/>
            <a:ext cx="270002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6C9EEB"/>
                </a:solidFill>
                <a:latin typeface="Trebuchet MS"/>
                <a:ea typeface="Trebuchet MS"/>
                <a:cs typeface="Trebuchet MS"/>
                <a:sym typeface="Trebuchet MS"/>
              </a:rPr>
              <a:t>Testes com LLaMA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7" name="Google Shape;53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4"/>
          <p:cNvSpPr txBox="1"/>
          <p:nvPr/>
        </p:nvSpPr>
        <p:spPr>
          <a:xfrm>
            <a:off x="4789549" y="451130"/>
            <a:ext cx="24117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112"/>
                </a:solidFill>
                <a:latin typeface="Arial Black"/>
                <a:ea typeface="Arial Black"/>
                <a:cs typeface="Arial Black"/>
                <a:sym typeface="Arial Black"/>
              </a:rPr>
              <a:t>Version 4.5 - chatGPT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39" name="Google Shape;53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773" y="883750"/>
            <a:ext cx="4229921" cy="40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1368" y="1751937"/>
            <a:ext cx="3803608" cy="253573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4"/>
          <p:cNvSpPr txBox="1"/>
          <p:nvPr/>
        </p:nvSpPr>
        <p:spPr>
          <a:xfrm>
            <a:off x="6060975" y="1334880"/>
            <a:ext cx="17494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85D46"/>
                </a:solidFill>
                <a:latin typeface="Tahoma"/>
                <a:ea typeface="Tahoma"/>
                <a:cs typeface="Tahoma"/>
                <a:sym typeface="Tahoma"/>
              </a:rPr>
              <a:t>Imagem gerada.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75" y="1219577"/>
            <a:ext cx="3034625" cy="2488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" name="Google Shape;547;p75"/>
          <p:cNvGrpSpPr/>
          <p:nvPr/>
        </p:nvGrpSpPr>
        <p:grpSpPr>
          <a:xfrm>
            <a:off x="3330235" y="1239871"/>
            <a:ext cx="5754389" cy="2457378"/>
            <a:chOff x="3330235" y="1239871"/>
            <a:chExt cx="5754389" cy="2457378"/>
          </a:xfrm>
        </p:grpSpPr>
        <p:pic>
          <p:nvPicPr>
            <p:cNvPr id="548" name="Google Shape;548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30235" y="1246810"/>
              <a:ext cx="2887614" cy="2333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38675" y="1239871"/>
              <a:ext cx="2945949" cy="24573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0" name="Google Shape;550;p75"/>
          <p:cNvSpPr/>
          <p:nvPr/>
        </p:nvSpPr>
        <p:spPr>
          <a:xfrm>
            <a:off x="69499" y="1151825"/>
            <a:ext cx="9015095" cy="2780665"/>
          </a:xfrm>
          <a:custGeom>
            <a:rect b="b" l="l" r="r" t="t"/>
            <a:pathLst>
              <a:path extrusionOk="0" h="2780665" w="9015095">
                <a:moveTo>
                  <a:pt x="0" y="0"/>
                </a:moveTo>
                <a:lnTo>
                  <a:pt x="3126299" y="0"/>
                </a:lnTo>
                <a:lnTo>
                  <a:pt x="3126299" y="2780399"/>
                </a:lnTo>
                <a:lnTo>
                  <a:pt x="0" y="2780399"/>
                </a:lnTo>
                <a:lnTo>
                  <a:pt x="0" y="0"/>
                </a:lnTo>
                <a:close/>
              </a:path>
              <a:path extrusionOk="0" h="2780665" w="9015095">
                <a:moveTo>
                  <a:pt x="3112224" y="0"/>
                </a:moveTo>
                <a:lnTo>
                  <a:pt x="6146724" y="0"/>
                </a:lnTo>
                <a:lnTo>
                  <a:pt x="6146724" y="2780399"/>
                </a:lnTo>
                <a:lnTo>
                  <a:pt x="3112224" y="2780399"/>
                </a:lnTo>
                <a:lnTo>
                  <a:pt x="3112224" y="0"/>
                </a:lnTo>
                <a:close/>
              </a:path>
              <a:path extrusionOk="0" h="2780665" w="9015095">
                <a:moveTo>
                  <a:pt x="6177299" y="0"/>
                </a:moveTo>
                <a:lnTo>
                  <a:pt x="9014999" y="0"/>
                </a:lnTo>
                <a:lnTo>
                  <a:pt x="9014999" y="2780399"/>
                </a:lnTo>
                <a:lnTo>
                  <a:pt x="6177299" y="2780399"/>
                </a:lnTo>
                <a:lnTo>
                  <a:pt x="6177299" y="0"/>
                </a:lnTo>
                <a:close/>
              </a:path>
            </a:pathLst>
          </a:custGeom>
          <a:noFill/>
          <a:ln cap="flat" cmpd="sng" w="9525">
            <a:solidFill>
              <a:srgbClr val="68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5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Testes com LLaMA</a:t>
            </a:r>
            <a:endParaRPr sz="3600"/>
          </a:p>
        </p:txBody>
      </p:sp>
      <p:pic>
        <p:nvPicPr>
          <p:cNvPr id="552" name="Google Shape;552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6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558" name="Google Shape;558;p76"/>
          <p:cNvSpPr txBox="1"/>
          <p:nvPr>
            <p:ph idx="1" type="body"/>
          </p:nvPr>
        </p:nvSpPr>
        <p:spPr>
          <a:xfrm>
            <a:off x="384725" y="1124228"/>
            <a:ext cx="8188325" cy="3433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Inovação no Comprimento de Contexto</a:t>
            </a:r>
            <a:r>
              <a:rPr b="0" lang="en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36550" lvl="0" marL="927100" marR="349250" rtl="0" algn="l">
              <a:lnSpc>
                <a:spcPct val="114285"/>
              </a:lnSpc>
              <a:spcBef>
                <a:spcPts val="123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Scout</a:t>
            </a:r>
            <a:r>
              <a:rPr b="0" lang="en">
                <a:latin typeface="Arial"/>
                <a:ea typeface="Arial"/>
                <a:cs typeface="Arial"/>
                <a:sym typeface="Arial"/>
              </a:rPr>
              <a:t>: Apresenta um comprimento de contexto sem precedentes para uma única GPU, aprimorando a eficiência no processamento de grandes volumes de dados.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/>
              <a:t>Avanços em Raciocínio, Código e Multimodalidade</a:t>
            </a:r>
            <a:r>
              <a:rPr b="0" lang="en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36550" lvl="0" marL="927100" marR="340360" rtl="0" algn="l">
              <a:lnSpc>
                <a:spcPct val="114285"/>
              </a:lnSpc>
              <a:spcBef>
                <a:spcPts val="123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Maverick</a:t>
            </a:r>
            <a:r>
              <a:rPr b="0" lang="en">
                <a:latin typeface="Arial"/>
                <a:ea typeface="Arial"/>
                <a:cs typeface="Arial"/>
                <a:sym typeface="Arial"/>
              </a:rPr>
              <a:t>: Destaca-se por seu desempenho superior em tarefas que exigem raciocínio complexo, programação e processamento multimodal, ampliando o leque de aplicações possíveis.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/>
              <a:t>Behemoth e o Futuro dos Modelos de Professores</a:t>
            </a:r>
            <a:r>
              <a:rPr b="0" lang="en"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36550" lvl="0" marL="927100" marR="5080" rtl="0" algn="l">
              <a:lnSpc>
                <a:spcPct val="114285"/>
              </a:lnSpc>
              <a:spcBef>
                <a:spcPts val="123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Behemoth</a:t>
            </a:r>
            <a:r>
              <a:rPr b="0" lang="en">
                <a:latin typeface="Arial"/>
                <a:ea typeface="Arial"/>
                <a:cs typeface="Arial"/>
                <a:sym typeface="Arial"/>
              </a:rPr>
              <a:t>: Ainda em treinamento, este modelo oferece uma visão sobre como as variantes mais eficientes de modelos de professores poderão moldar a evolução dos sistemas de IA, com foco na implementação e escalabilidade.</a:t>
            </a:r>
            <a:endParaRPr/>
          </a:p>
        </p:txBody>
      </p:sp>
      <p:pic>
        <p:nvPicPr>
          <p:cNvPr id="559" name="Google Shape;55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7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565" name="Google Shape;565;p77"/>
          <p:cNvSpPr txBox="1"/>
          <p:nvPr/>
        </p:nvSpPr>
        <p:spPr>
          <a:xfrm>
            <a:off x="384725" y="1124005"/>
            <a:ext cx="8317230" cy="270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Competição no Mercado de Modelos Abertos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7820" lvl="0" marL="469900" marR="5080" rtl="0" algn="l">
              <a:lnSpc>
                <a:spcPct val="115714"/>
              </a:lnSpc>
              <a:spcBef>
                <a:spcPts val="124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Com a chegada de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DeepSeek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Qwen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Gemma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, e o esperado lançamento pela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OpenAI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, o espaço de modelos de IA está cada vez mais competitivo, destacando a necessidade de inovação constante.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O Papel do Llama 4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7820" lvl="0" marL="469900" marR="165100" rtl="0" algn="l">
              <a:lnSpc>
                <a:spcPct val="115714"/>
              </a:lnSpc>
              <a:spcBef>
                <a:spcPts val="124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Continua o esforço da Meta para desenvolver modelos dimensionáveis, acessíveis e otimizados para uma gama variada de usos.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Meta e o Futuro da IA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3.1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84725" y="1124228"/>
            <a:ext cx="8188200" cy="3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0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de Treinamento:</a:t>
            </a:r>
            <a:endParaRPr/>
          </a:p>
          <a:p>
            <a:pPr indent="-335915" lvl="0" marL="469265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Pré-treinamento realizado com mais de 15 trilhões de tokens de dados de fontes públicas.</a:t>
            </a:r>
            <a:endParaRPr/>
          </a:p>
          <a:p>
            <a:pPr indent="-336550" lvl="0" marL="4699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Ajuste fino com conjuntos de instruções públic</a:t>
            </a:r>
            <a:r>
              <a:rPr b="0" lang="en"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lang="en">
                <a:latin typeface="Arial"/>
                <a:ea typeface="Arial"/>
                <a:cs typeface="Arial"/>
                <a:sym typeface="Arial"/>
              </a:rPr>
              <a:t>s e mais de 10 milhões de exemplos anotados por humanos.</a:t>
            </a:r>
            <a:endParaRPr/>
          </a:p>
          <a:p>
            <a:pPr indent="-335915" lvl="0" marL="469265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Nenhum dado de usuário da Meta foi utilizado.</a:t>
            </a:r>
            <a:endParaRPr/>
          </a:p>
          <a:p>
            <a:pPr indent="-335915" lvl="0" marL="469265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Corte dos dados: março de 2023 (modelos 8B) e dezembro de 2023 (modelos 70B e 405B).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8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572" name="Google Shape;572;p78"/>
          <p:cNvSpPr txBox="1"/>
          <p:nvPr/>
        </p:nvSpPr>
        <p:spPr>
          <a:xfrm>
            <a:off x="544287" y="1314204"/>
            <a:ext cx="7274559" cy="1760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-297180" lvl="0" marL="309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5D46"/>
              </a:buClr>
              <a:buSzPts val="900"/>
              <a:buFont typeface="Arial"/>
              <a:buChar char="●"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https://agentissue.medium.com/llama-2-unleashed-metas-new-open-source-commercially-free-answer-to-advanced-ai-b1c7a0f32865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97180" lvl="0" marL="30988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685D46"/>
              </a:buClr>
              <a:buSzPts val="900"/>
              <a:buFont typeface="Arial"/>
              <a:buChar char="●"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https://arxiv.org/pdf/2307.09288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97180" lvl="0" marL="30988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685D46"/>
              </a:buClr>
              <a:buSzPts val="900"/>
              <a:buFont typeface="Arial"/>
              <a:buChar char="●"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https://github.com/meta-llama/llama-models/blob/main/models/llama3/MODEL_CARD.md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97180" lvl="0" marL="30988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685D46"/>
              </a:buClr>
              <a:buSzPts val="900"/>
              <a:buFont typeface="Arial"/>
              <a:buChar char="●"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https://about.fb.com/br/news/2024/04/apresentando-meta-llama-3-o-grande-modelo-de-linguagem-de-codigo-aberto-mais-capaz-ate-hoje/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97180" lvl="0" marL="30988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685D46"/>
              </a:buClr>
              <a:buSzPts val="900"/>
              <a:buFont typeface="Arial"/>
              <a:buChar char="●"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https://github.com/meta-llama/llama-models/blob/main/models/llama3_1/MODEL_CARD.md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97180" lvl="0" marL="30988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685D46"/>
              </a:buClr>
              <a:buSzPts val="900"/>
              <a:buFont typeface="Arial"/>
              <a:buChar char="●"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https://ai.meta.com/research/publications/the-llama-3-herd-of-models/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97180" lvl="0" marL="30988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685D46"/>
              </a:buClr>
              <a:buSzPts val="900"/>
              <a:buFont typeface="Arial"/>
              <a:buChar char="●"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https://ai.meta.com/blog/meta-llama-3-1/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97180" lvl="0" marL="30988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685D46"/>
              </a:buClr>
              <a:buSzPts val="900"/>
              <a:buFont typeface="Arial"/>
              <a:buChar char="●"/>
            </a:pP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0"/>
              </a:rPr>
              <a:t>https://github.com/meta-llama/llama-models/blob/main/models/llama3_2/MODEL_CARD.md</a:t>
            </a:r>
            <a:endParaRPr sz="900">
              <a:latin typeface="Tahoma"/>
              <a:ea typeface="Tahoma"/>
              <a:cs typeface="Tahoma"/>
              <a:sym typeface="Tahoma"/>
            </a:endParaRPr>
          </a:p>
          <a:p>
            <a:pPr indent="-297180" lvl="0" marL="30988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685D46"/>
              </a:buClr>
              <a:buSzPts val="900"/>
              <a:buFont typeface="Arial"/>
              <a:buChar char="●"/>
            </a:pP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1"/>
              </a:rPr>
              <a:t>https://ai.meta.com/blog/llama-3-2-connect-2024-vision-edge-mobile-devices/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  <a:p>
            <a:pPr indent="-297180" lvl="0" marL="30988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685D46"/>
              </a:buClr>
              <a:buSzPts val="900"/>
              <a:buFont typeface="Arial"/>
              <a:buChar char="●"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https://arxiv.org/pdf/2308.12950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97180" lvl="0" marL="30988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685D46"/>
              </a:buClr>
              <a:buSzPts val="900"/>
              <a:buFont typeface="Arial"/>
              <a:buChar char="●"/>
            </a:pPr>
            <a:r>
              <a:rPr lang="en" sz="9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3"/>
              </a:rPr>
              <a:t>https://ai.meta.com/blog/llama-4-multimodal-intelligence/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3" name="Google Shape;573;p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9"/>
          <p:cNvSpPr txBox="1"/>
          <p:nvPr>
            <p:ph type="ctrTitle"/>
          </p:nvPr>
        </p:nvSpPr>
        <p:spPr>
          <a:xfrm>
            <a:off x="311700" y="2838700"/>
            <a:ext cx="8520600" cy="8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endParaRPr/>
          </a:p>
        </p:txBody>
      </p:sp>
      <p:sp>
        <p:nvSpPr>
          <p:cNvPr id="579" name="Google Shape;579;p79"/>
          <p:cNvSpPr txBox="1"/>
          <p:nvPr>
            <p:ph idx="1" type="subTitle"/>
          </p:nvPr>
        </p:nvSpPr>
        <p:spPr>
          <a:xfrm>
            <a:off x="311700" y="4007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T3</a:t>
            </a:r>
            <a:br>
              <a:rPr lang="en"/>
            </a:br>
            <a:r>
              <a:rPr lang="en"/>
              <a:t>Lucas Toscano, Thomaz Rebello e Guilherme Barbosa</a:t>
            </a:r>
            <a:endParaRPr/>
          </a:p>
        </p:txBody>
      </p:sp>
      <p:pic>
        <p:nvPicPr>
          <p:cNvPr id="580" name="Google Shape;58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038" y="267950"/>
            <a:ext cx="4845916" cy="234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3.1</a:t>
            </a:r>
            <a:endParaRPr/>
          </a:p>
        </p:txBody>
      </p:sp>
      <p:sp>
        <p:nvSpPr>
          <p:cNvPr id="140" name="Google Shape;140;p25"/>
          <p:cNvSpPr txBox="1"/>
          <p:nvPr/>
        </p:nvSpPr>
        <p:spPr>
          <a:xfrm>
            <a:off x="384725" y="1332238"/>
            <a:ext cx="7979409" cy="186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Janela de Contexto: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128.000 tokens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31051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Capacidade de processar entradas de longo formato como livros inteiros, artigos científicos extensos e conversas longas.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Garante maior coerência textual e contextual em saídas geradas.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Suporta aplicações como sumarização avançada, resolução de problemas complexos, agentes conversacionais e assistentes de codificação.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3.1</a:t>
            </a:r>
            <a:endParaRPr/>
          </a:p>
        </p:txBody>
      </p:sp>
      <p:sp>
        <p:nvSpPr>
          <p:cNvPr id="147" name="Google Shape;147;p26"/>
          <p:cNvSpPr txBox="1"/>
          <p:nvPr/>
        </p:nvSpPr>
        <p:spPr>
          <a:xfrm>
            <a:off x="384725" y="1332238"/>
            <a:ext cx="7755255" cy="29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Suporte Multilíngue: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Modelos otimizados para tarefas multilíngues.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Idiomas suportados: inglês, alemão, francês, italiano, português, hindi, espanhol e tailandês.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Capacidades Avançadas: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1455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Uso de ferramentas com estado da arte.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Tradução multilíngue de alta qualidade.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5915" lvl="0" marL="469265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Potencial para síntese de dados sintéticos e destilação de modelos em larga escala.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6550" lvl="0" marL="469900" marR="1352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Extensões multimodais previstas (não lançadas) para reconhecimento de imagem, vídeo e compreensão de fala.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3.1</a:t>
            </a:r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384725" y="4429259"/>
            <a:ext cx="3894454" cy="16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https://ai.meta.com/research/publications/the-llama-3-herd-of-models/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747" y="44051"/>
            <a:ext cx="1044736" cy="4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1080" y="1571045"/>
            <a:ext cx="6689677" cy="252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